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333" r:id="rId11"/>
    <p:sldId id="263" r:id="rId12"/>
    <p:sldId id="335" r:id="rId13"/>
    <p:sldId id="302" r:id="rId14"/>
    <p:sldId id="336" r:id="rId15"/>
    <p:sldId id="264" r:id="rId16"/>
    <p:sldId id="337" r:id="rId17"/>
    <p:sldId id="266" r:id="rId18"/>
    <p:sldId id="26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38" r:id="rId54"/>
    <p:sldId id="339" r:id="rId55"/>
    <p:sldId id="329" r:id="rId56"/>
  </p:sldIdLst>
  <p:sldSz cx="12192000" cy="6858000"/>
  <p:notesSz cx="6858000" cy="1857375"/>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0" clrIdx="0">
    <p:extLst>
      <p:ext uri="{19B8F6BF-5375-455C-9EA6-DF929625EA0E}">
        <p15:presenceInfo xmlns:p15="http://schemas.microsoft.com/office/powerpoint/2012/main" userId="Rose Malcolm" providerId="None"/>
      </p:ext>
    </p:extLst>
  </p:cmAuthor>
  <p:cmAuthor id="2" name="Rose Malcolm" initials="RM [2]" lastIdx="0" clrIdx="1">
    <p:extLst>
      <p:ext uri="{19B8F6BF-5375-455C-9EA6-DF929625EA0E}">
        <p15:presenceInfo xmlns:p15="http://schemas.microsoft.com/office/powerpoint/2012/main" userId="17c9fa32013483c0" providerId="Windows Live"/>
      </p:ext>
    </p:extLst>
  </p:cmAuthor>
  <p:cmAuthor id="3" name="Ramesh Sannareddy" initials="RS" lastIdx="0" clrIdx="2">
    <p:extLst>
      <p:ext uri="{19B8F6BF-5375-455C-9EA6-DF929625EA0E}">
        <p15:presenceInfo xmlns:p15="http://schemas.microsoft.com/office/powerpoint/2012/main" userId="YZ5PSXVD06EfD4/04RF+4IpszM4ZmL7FtUZDJf4jPLA=" providerId="None"/>
      </p:ext>
    </p:extLst>
  </p:cmAuthor>
  <p:cmAuthor id="4" name="UPKAR LIDDER" initials="UL" lastIdx="0" clrIdx="3"/>
  <p:cmAuthor id="5" name="Leon Katsnelson" initials="LK" lastIdx="0" clrIdx="4">
    <p:extLst>
      <p:ext uri="{19B8F6BF-5375-455C-9EA6-DF929625EA0E}">
        <p15:presenceInfo xmlns:p15="http://schemas.microsoft.com/office/powerpoint/2012/main" userId="S::leon@ca.ibm.com::68697268-d1ba-4c91-8538-7f4d439d4f70" providerId="AD"/>
      </p:ext>
    </p:extLst>
  </p:cmAuthor>
  <p:cmAuthor id="6" name="YAN LUO" initials="YL"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66"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81069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992723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293353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287733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err="1">
                <a:solidFill>
                  <a:schemeClr val="bg2"/>
                </a:solidFill>
                <a:latin typeface="Abadi"/>
                <a:ea typeface="SF Pro" pitchFamily="2" charset="0"/>
                <a:cs typeface="SF Pro" pitchFamily="2" charset="0"/>
              </a:rPr>
              <a:t>Aulia Kurniasih</a:t>
            </a:r>
            <a:endParaRPr lang="en-US">
              <a:solidFill>
                <a:schemeClr val="bg2"/>
              </a:solidFill>
              <a:latin typeface="Abadi"/>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09 September 2023</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94811" y="6025573"/>
            <a:ext cx="2743200" cy="401638"/>
          </a:xfrm>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en-GB" altLang="en-GB" sz="2000">
                <a:solidFill>
                  <a:srgbClr val="000000"/>
                </a:solidFill>
                <a:latin typeface="Abadi" panose="020B0604020104020204" pitchFamily="34" charset="0"/>
              </a:rPr>
              <a:t>Web scraping to collect Falcon 9 historical launch records from a Wikipedia page titled List of Falcon 9 and Falcon Heavy launches.</a:t>
            </a:r>
          </a:p>
          <a:p>
            <a:r>
              <a:rPr lang="en-US" sz="2000">
                <a:solidFill>
                  <a:schemeClr val="accent3">
                    <a:lumMod val="25000"/>
                  </a:schemeClr>
                </a:solidFill>
                <a:latin typeface="Abadi" panose="020B0604020104020204" pitchFamily="34" charset="0"/>
              </a:rPr>
              <a:t>GitHub URL </a:t>
            </a:r>
          </a:p>
          <a:p>
            <a:r>
              <a:rPr lang="en-GB" altLang="en-GB" sz="2000">
                <a:solidFill>
                  <a:srgbClr val="000000"/>
                </a:solidFill>
                <a:latin typeface="Abadi" panose="020B0604020104020204" pitchFamily="34" charset="0"/>
              </a:rPr>
              <a:t>https://github.com/zizzi8992/Applied-Data-Science-Capstone/tree/main/Final%20Assignment</a:t>
            </a:r>
          </a:p>
          <a:p>
            <a:endParaRPr lang="en-US" sz="2000">
              <a:solidFill>
                <a:srgbClr val="00000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7" name="Rectangle: Rounded Corners 6">
            <a:extLst>
              <a:ext uri="{FF2B5EF4-FFF2-40B4-BE49-F238E27FC236}">
                <a16:creationId xmlns:a16="http://schemas.microsoft.com/office/drawing/2014/main" id="{0B95CB7E-8B3D-4BB8-A8D5-4FFCF8972D0F}"/>
              </a:ext>
            </a:extLst>
          </p:cNvPr>
          <p:cNvSpPr/>
          <p:nvPr/>
        </p:nvSpPr>
        <p:spPr>
          <a:xfrm>
            <a:off x="5644269" y="1392499"/>
            <a:ext cx="5279389"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itchFamily="34"/>
              <a:buChar char="•"/>
            </a:pPr>
            <a:r>
              <a:rPr lang="en-GB" altLang="en-GB" sz="1200">
                <a:solidFill>
                  <a:srgbClr val="000000"/>
                </a:solidFill>
                <a:latin typeface="Georgia"/>
              </a:rPr>
              <a:t>Request the HTML page from the static URL</a:t>
            </a:r>
          </a:p>
          <a:p>
            <a:pPr marL="285750" indent="-285750">
              <a:buFont typeface="Arial" pitchFamily="34"/>
              <a:buChar char="•"/>
            </a:pPr>
            <a:r>
              <a:rPr lang="en-GB" altLang="en-GB" sz="1200">
                <a:solidFill>
                  <a:srgbClr val="000000"/>
                </a:solidFill>
                <a:latin typeface="Georgia"/>
              </a:rPr>
              <a:t>Assign the response to an object</a:t>
            </a:r>
          </a:p>
        </p:txBody>
      </p:sp>
      <p:grpSp>
        <p:nvGrpSpPr>
          <p:cNvPr id="9" name="Group 8">
            <a:extLst>
              <a:ext uri="{FF2B5EF4-FFF2-40B4-BE49-F238E27FC236}">
                <a16:creationId xmlns:a16="http://schemas.microsoft.com/office/drawing/2014/main" id="{552973F0-EF9F-4E6B-80DA-9DD88579B571}"/>
              </a:ext>
            </a:extLst>
          </p:cNvPr>
          <p:cNvGrpSpPr/>
          <p:nvPr/>
        </p:nvGrpSpPr>
        <p:grpSpPr>
          <a:xfrm>
            <a:off x="5083444" y="2063741"/>
            <a:ext cx="6128796" cy="1221900"/>
            <a:chOff x="6168008" y="980728"/>
            <a:chExt cx="5952229" cy="846406"/>
          </a:xfrm>
        </p:grpSpPr>
        <p:pic>
          <p:nvPicPr>
            <p:cNvPr id="12" name="Picture 11">
              <a:extLst>
                <a:ext uri="{FF2B5EF4-FFF2-40B4-BE49-F238E27FC236}">
                  <a16:creationId xmlns:a16="http://schemas.microsoft.com/office/drawing/2014/main" id="{D38FBD1E-D747-4D77-84E6-F6A571262D32}"/>
                </a:ext>
              </a:extLst>
            </p:cNvPr>
            <p:cNvPicPr>
              <a:picLocks noChangeAspect="1"/>
            </p:cNvPicPr>
            <p:nvPr/>
          </p:nvPicPr>
          <p:blipFill>
            <a:blip r:embed="rId3"/>
            <a:srcRect l="3419"/>
            <a:stretch>
              <a:fillRect/>
            </a:stretch>
          </p:blipFill>
          <p:spPr>
            <a:xfrm>
              <a:off x="6168008" y="980728"/>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2D3CA926-8113-453E-943E-34470786BEF3}"/>
                </a:ext>
              </a:extLst>
            </p:cNvPr>
            <p:cNvPicPr>
              <a:picLocks noChangeAspect="1"/>
            </p:cNvPicPr>
            <p:nvPr/>
          </p:nvPicPr>
          <p:blipFill>
            <a:blip r:embed="rId4"/>
            <a:stretch>
              <a:fillRect/>
            </a:stretch>
          </p:blipFill>
          <p:spPr>
            <a:xfrm>
              <a:off x="7544552" y="1274124"/>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4" name="Rectangle: Rounded Corners 13">
            <a:extLst>
              <a:ext uri="{FF2B5EF4-FFF2-40B4-BE49-F238E27FC236}">
                <a16:creationId xmlns:a16="http://schemas.microsoft.com/office/drawing/2014/main" id="{01BD0FD4-FFA6-4985-84F3-84157D4E31F2}"/>
              </a:ext>
            </a:extLst>
          </p:cNvPr>
          <p:cNvSpPr/>
          <p:nvPr/>
        </p:nvSpPr>
        <p:spPr>
          <a:xfrm>
            <a:off x="5644269" y="3399628"/>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itchFamily="34"/>
              <a:buChar char="•"/>
            </a:pPr>
            <a:r>
              <a:rPr lang="en-GB" altLang="en-GB" sz="1200">
                <a:solidFill>
                  <a:srgbClr val="000000"/>
                </a:solidFill>
                <a:latin typeface="Georgia"/>
              </a:rPr>
              <a:t>Create a BeautifulSoup object from the HTML response object </a:t>
            </a:r>
          </a:p>
          <a:p>
            <a:pPr marL="285750" indent="-285750">
              <a:buFont typeface="Arial" pitchFamily="34"/>
              <a:buChar char="•"/>
            </a:pPr>
            <a:r>
              <a:rPr lang="en-GB" altLang="en-GB" sz="1200">
                <a:solidFill>
                  <a:srgbClr val="000000"/>
                </a:solidFill>
                <a:latin typeface="Georgia"/>
              </a:rPr>
              <a:t>Find all tables within the HTML page</a:t>
            </a:r>
          </a:p>
        </p:txBody>
      </p:sp>
      <p:grpSp>
        <p:nvGrpSpPr>
          <p:cNvPr id="15" name="Group 14">
            <a:extLst>
              <a:ext uri="{FF2B5EF4-FFF2-40B4-BE49-F238E27FC236}">
                <a16:creationId xmlns:a16="http://schemas.microsoft.com/office/drawing/2014/main" id="{9C6A8CBB-CEF9-42C6-9D31-3FB09103A992}"/>
              </a:ext>
            </a:extLst>
          </p:cNvPr>
          <p:cNvGrpSpPr/>
          <p:nvPr/>
        </p:nvGrpSpPr>
        <p:grpSpPr>
          <a:xfrm>
            <a:off x="6670096" y="4020958"/>
            <a:ext cx="2866111" cy="848283"/>
            <a:chOff x="8013015" y="2055091"/>
            <a:chExt cx="1963813" cy="327808"/>
          </a:xfrm>
        </p:grpSpPr>
        <p:pic>
          <p:nvPicPr>
            <p:cNvPr id="16" name="Picture 15">
              <a:extLst>
                <a:ext uri="{FF2B5EF4-FFF2-40B4-BE49-F238E27FC236}">
                  <a16:creationId xmlns:a16="http://schemas.microsoft.com/office/drawing/2014/main" id="{0D3F9557-E39B-4855-A8A7-02436895828F}"/>
                </a:ext>
              </a:extLst>
            </p:cNvPr>
            <p:cNvPicPr>
              <a:picLocks noChangeAspect="1"/>
            </p:cNvPicPr>
            <p:nvPr/>
          </p:nvPicPr>
          <p:blipFill>
            <a:blip r:embed="rId5"/>
            <a:stretch>
              <a:fillRect/>
            </a:stretch>
          </p:blipFill>
          <p:spPr>
            <a:xfrm>
              <a:off x="8013015" y="2055091"/>
              <a:ext cx="1963813" cy="143975"/>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E6573125-02E6-4B42-B417-E1916F64FC0A}"/>
                </a:ext>
              </a:extLst>
            </p:cNvPr>
            <p:cNvPicPr>
              <a:picLocks noChangeAspect="1"/>
            </p:cNvPicPr>
            <p:nvPr/>
          </p:nvPicPr>
          <p:blipFill>
            <a:blip r:embed="rId6"/>
            <a:stretch>
              <a:fillRect/>
            </a:stretch>
          </p:blipFill>
          <p:spPr>
            <a:xfrm>
              <a:off x="8044689" y="2215888"/>
              <a:ext cx="1900465" cy="167011"/>
            </a:xfrm>
            <a:prstGeom prst="rect">
              <a:avLst/>
            </a:prstGeom>
            <a:ln>
              <a:noFill/>
            </a:ln>
            <a:effectLst>
              <a:outerShdw blurRad="292100" dist="139700" dir="2700000" algn="tl" rotWithShape="0">
                <a:srgbClr val="333333">
                  <a:alpha val="65000"/>
                </a:srgbClr>
              </a:outerShdw>
            </a:effectLst>
          </p:spPr>
        </p:pic>
      </p:grpSp>
      <p:sp>
        <p:nvSpPr>
          <p:cNvPr id="18" name="Rectangle: Rounded Corners 17">
            <a:extLst>
              <a:ext uri="{FF2B5EF4-FFF2-40B4-BE49-F238E27FC236}">
                <a16:creationId xmlns:a16="http://schemas.microsoft.com/office/drawing/2014/main" id="{1AA52172-C7FB-424E-BF8C-9726E101F2A1}"/>
              </a:ext>
            </a:extLst>
          </p:cNvPr>
          <p:cNvSpPr/>
          <p:nvPr/>
        </p:nvSpPr>
        <p:spPr>
          <a:xfrm>
            <a:off x="5630557" y="498511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itchFamily="34"/>
              <a:buChar char="•"/>
            </a:pPr>
            <a:r>
              <a:rPr lang="en-GB" altLang="en-GB" sz="1200">
                <a:solidFill>
                  <a:srgbClr val="000000"/>
                </a:solidFill>
                <a:latin typeface="Georgia"/>
              </a:rPr>
              <a:t>Collect all column header names from the tables found within the HTML page</a:t>
            </a:r>
          </a:p>
        </p:txBody>
      </p:sp>
      <p:pic>
        <p:nvPicPr>
          <p:cNvPr id="19" name="Picture 18">
            <a:extLst>
              <a:ext uri="{FF2B5EF4-FFF2-40B4-BE49-F238E27FC236}">
                <a16:creationId xmlns:a16="http://schemas.microsoft.com/office/drawing/2014/main" id="{6F7BB812-61A4-4CB4-A18A-C796DF680331}"/>
              </a:ext>
            </a:extLst>
          </p:cNvPr>
          <p:cNvPicPr>
            <a:picLocks noChangeAspect="1"/>
          </p:cNvPicPr>
          <p:nvPr/>
        </p:nvPicPr>
        <p:blipFill>
          <a:blip r:embed="rId7"/>
          <a:stretch>
            <a:fillRect/>
          </a:stretch>
        </p:blipFill>
        <p:spPr>
          <a:xfrm>
            <a:off x="5624168" y="5603875"/>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3855539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94811" y="6025573"/>
            <a:ext cx="2743200" cy="401638"/>
          </a:xfrm>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en-GB" altLang="en-GB" sz="2000">
                <a:solidFill>
                  <a:srgbClr val="000000"/>
                </a:solidFill>
                <a:latin typeface="Abadi" panose="020B0604020104020204" pitchFamily="34" charset="0"/>
              </a:rPr>
              <a:t>Web scraping to collect Falcon 9 historical launch records from a Wikipedia page titled List of Falcon 9 and Falcon Heavy launches.</a:t>
            </a:r>
          </a:p>
          <a:p>
            <a:r>
              <a:rPr lang="en-US" sz="2000">
                <a:solidFill>
                  <a:schemeClr val="accent3">
                    <a:lumMod val="25000"/>
                  </a:schemeClr>
                </a:solidFill>
                <a:latin typeface="Abadi" panose="020B0604020104020204" pitchFamily="34" charset="0"/>
              </a:rPr>
              <a:t>GitHub URL </a:t>
            </a:r>
          </a:p>
          <a:p>
            <a:r>
              <a:rPr lang="en-GB" altLang="en-GB" sz="2000">
                <a:solidFill>
                  <a:srgbClr val="000000"/>
                </a:solidFill>
                <a:latin typeface="Abadi" panose="020B0604020104020204" pitchFamily="34" charset="0"/>
              </a:rPr>
              <a:t>https://github.com/zizzi8992/Applied-Data-Science-Capstone/tree/main/Final%20Assignment</a:t>
            </a:r>
          </a:p>
          <a:p>
            <a:endParaRPr lang="en-US" sz="2000">
              <a:solidFill>
                <a:srgbClr val="00000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0" name="Rectangle: Rounded Corners 19">
            <a:extLst>
              <a:ext uri="{FF2B5EF4-FFF2-40B4-BE49-F238E27FC236}">
                <a16:creationId xmlns:a16="http://schemas.microsoft.com/office/drawing/2014/main" id="{EF5523E0-7D67-443A-A19F-FDD7D7B920D9}"/>
              </a:ext>
            </a:extLst>
          </p:cNvPr>
          <p:cNvSpPr/>
          <p:nvPr/>
        </p:nvSpPr>
        <p:spPr>
          <a:xfrm>
            <a:off x="5401918" y="1240099"/>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itchFamily="34"/>
              <a:buChar char="•"/>
            </a:pPr>
            <a:r>
              <a:rPr lang="en-GB" altLang="en-GB" sz="1200">
                <a:solidFill>
                  <a:srgbClr val="000000"/>
                </a:solidFill>
                <a:latin typeface="Georgia"/>
              </a:rPr>
              <a:t>Use the column names as keys in a dictionary</a:t>
            </a:r>
          </a:p>
          <a:p>
            <a:pPr marL="285750" indent="-285750">
              <a:buFont typeface="Arial" pitchFamily="34"/>
              <a:buChar char="•"/>
            </a:pPr>
            <a:r>
              <a:rPr lang="en-GB" altLang="en-GB" sz="1200">
                <a:solidFill>
                  <a:srgbClr val="000000"/>
                </a:solidFill>
                <a:latin typeface="Georgia"/>
              </a:rPr>
              <a:t>Use custom functions and logic to parse all launch tables (see Appendix) to fill the dictionary values</a:t>
            </a:r>
          </a:p>
        </p:txBody>
      </p:sp>
      <p:pic>
        <p:nvPicPr>
          <p:cNvPr id="22" name="Picture 21">
            <a:extLst>
              <a:ext uri="{FF2B5EF4-FFF2-40B4-BE49-F238E27FC236}">
                <a16:creationId xmlns:a16="http://schemas.microsoft.com/office/drawing/2014/main" id="{5E7A11BF-5565-4C0A-B020-9887CE3C2FBA}"/>
              </a:ext>
            </a:extLst>
          </p:cNvPr>
          <p:cNvPicPr>
            <a:picLocks noChangeAspect="1"/>
          </p:cNvPicPr>
          <p:nvPr/>
        </p:nvPicPr>
        <p:blipFill>
          <a:blip r:embed="rId2"/>
          <a:stretch>
            <a:fillRect/>
          </a:stretch>
        </p:blipFill>
        <p:spPr>
          <a:xfrm>
            <a:off x="5619402" y="2158903"/>
            <a:ext cx="4392503" cy="2720335"/>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4" name="Rectangle: Rounded Corners 23">
            <a:extLst>
              <a:ext uri="{FF2B5EF4-FFF2-40B4-BE49-F238E27FC236}">
                <a16:creationId xmlns:a16="http://schemas.microsoft.com/office/drawing/2014/main" id="{22ED46CC-97FB-475C-948E-96DB304300BE}"/>
              </a:ext>
            </a:extLst>
          </p:cNvPr>
          <p:cNvSpPr/>
          <p:nvPr/>
        </p:nvSpPr>
        <p:spPr>
          <a:xfrm>
            <a:off x="5401917" y="5033280"/>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itchFamily="34"/>
              <a:buChar char="•"/>
            </a:pPr>
            <a:r>
              <a:rPr lang="en-GB" altLang="en-GB" sz="1200">
                <a:solidFill>
                  <a:srgbClr val="000000"/>
                </a:solidFill>
                <a:latin typeface="Georgia"/>
              </a:rPr>
              <a:t>Convert the dictionary to a Pandas DataFrame ready for export</a:t>
            </a:r>
          </a:p>
        </p:txBody>
      </p:sp>
      <p:grpSp>
        <p:nvGrpSpPr>
          <p:cNvPr id="25" name="Group 24">
            <a:extLst>
              <a:ext uri="{FF2B5EF4-FFF2-40B4-BE49-F238E27FC236}">
                <a16:creationId xmlns:a16="http://schemas.microsoft.com/office/drawing/2014/main" id="{BC9B90C8-79DC-4B2A-81B5-C232DEAB9644}"/>
              </a:ext>
            </a:extLst>
          </p:cNvPr>
          <p:cNvGrpSpPr/>
          <p:nvPr/>
        </p:nvGrpSpPr>
        <p:grpSpPr>
          <a:xfrm>
            <a:off x="5619402" y="5600538"/>
            <a:ext cx="2486212" cy="718811"/>
            <a:chOff x="8126048" y="6590616"/>
            <a:chExt cx="1656184" cy="214080"/>
          </a:xfrm>
        </p:grpSpPr>
        <p:pic>
          <p:nvPicPr>
            <p:cNvPr id="26" name="Picture 25">
              <a:extLst>
                <a:ext uri="{FF2B5EF4-FFF2-40B4-BE49-F238E27FC236}">
                  <a16:creationId xmlns:a16="http://schemas.microsoft.com/office/drawing/2014/main" id="{78A60EB9-29D2-416D-A537-CFCD9FF5244D}"/>
                </a:ext>
              </a:extLst>
            </p:cNvPr>
            <p:cNvPicPr>
              <a:picLocks noChangeAspect="1"/>
            </p:cNvPicPr>
            <p:nvPr/>
          </p:nvPicPr>
          <p:blipFill>
            <a:blip r:embed="rId3"/>
            <a:stretch>
              <a:fillRect/>
            </a:stretch>
          </p:blipFill>
          <p:spPr>
            <a:xfrm>
              <a:off x="8171711" y="6591740"/>
              <a:ext cx="1539839" cy="212956"/>
            </a:xfrm>
            <a:prstGeom prst="rect">
              <a:avLst/>
            </a:prstGeom>
          </p:spPr>
        </p:pic>
        <p:sp>
          <p:nvSpPr>
            <p:cNvPr id="27" name="Rectangle: Rounded Corners 26">
              <a:extLst>
                <a:ext uri="{FF2B5EF4-FFF2-40B4-BE49-F238E27FC236}">
                  <a16:creationId xmlns:a16="http://schemas.microsoft.com/office/drawing/2014/main" id="{2C6FB378-2BAA-442F-97E2-0281CCF578F7}"/>
                </a:ext>
              </a:extLst>
            </p:cNvPr>
            <p:cNvSpPr/>
            <p:nvPr/>
          </p:nvSpPr>
          <p:spPr>
            <a:xfrm rot="10800000" flipV="1">
              <a:off x="8126048" y="6590616"/>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Georgia"/>
              </a:endParaRPr>
            </a:p>
          </p:txBody>
        </p:sp>
      </p:grpSp>
    </p:spTree>
    <p:extLst>
      <p:ext uri="{BB962C8B-B14F-4D97-AF65-F5344CB8AC3E}">
        <p14:creationId xmlns:p14="http://schemas.microsoft.com/office/powerpoint/2010/main" val="288123079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4287"/>
            <a:ext cx="6188728" cy="4351338"/>
          </a:xfrm>
          <a:prstGeom prst="rect">
            <a:avLst/>
          </a:prstGeom>
        </p:spPr>
        <p:txBody>
          <a:bodyPr/>
          <a:lstStyle/>
          <a:p>
            <a:pPr lvl="1" indent="0">
              <a:buNone/>
            </a:pPr>
            <a:r>
              <a:rPr lang="en-GB" altLang="en-GB" sz="2000" noProof="1">
                <a:solidFill>
                  <a:schemeClr val="accent2"/>
                </a:solidFill>
                <a:latin typeface="Abadi" panose="020B0604020104020204" pitchFamily="34" charset="0"/>
              </a:rPr>
              <a:t>Context:</a:t>
            </a:r>
          </a:p>
          <a:p>
            <a:pPr marL="342900" indent="-342900">
              <a:buFont typeface="Arial" pitchFamily="34"/>
              <a:buChar char="•"/>
            </a:pPr>
            <a:r>
              <a:rPr lang="en-GB" altLang="en-GB" sz="2000" noProof="1">
                <a:solidFill>
                  <a:srgbClr val="000000"/>
                </a:solidFill>
                <a:latin typeface="Abadi" panose="020B0604020104020204" pitchFamily="34" charset="0"/>
              </a:rPr>
              <a:t>The SpaceX dataset contains several Space X  launch facilities, and each location is in the LaunchSite column.</a:t>
            </a:r>
          </a:p>
          <a:p>
            <a:pPr marL="342900" indent="-342900">
              <a:buFont typeface="Arial" pitchFamily="34"/>
              <a:buChar char="•"/>
            </a:pPr>
            <a:r>
              <a:rPr lang="en-GB" altLang="en-GB" sz="2000" noProof="1">
                <a:solidFill>
                  <a:srgbClr val="000000"/>
                </a:solidFill>
                <a:latin typeface="Abadi" panose="020B0604020104020204" pitchFamily="34" charset="0"/>
              </a:rPr>
              <a:t>Each launch aims to a dedicated orbit, and some of the common orbit types are shown in the figure below. The orbit type is in the Orbit column.</a:t>
            </a:r>
          </a:p>
          <a:p>
            <a:pPr marL="0" indent="0">
              <a:buNone/>
            </a:pPr>
            <a:endParaRPr lang="en-GB" altLang="en-GB" sz="2000" noProof="1">
              <a:solidFill>
                <a:srgbClr val="000000"/>
              </a:solidFill>
              <a:latin typeface="Abadi" panose="020B0604020104020204" pitchFamily="34" charset="0"/>
            </a:endParaRPr>
          </a:p>
          <a:p>
            <a:pPr lvl="1" indent="0">
              <a:buNone/>
            </a:pPr>
            <a:r>
              <a:rPr lang="en-GB" altLang="en-GB" sz="2000" noProof="1">
                <a:solidFill>
                  <a:schemeClr val="accent2"/>
                </a:solidFill>
                <a:latin typeface="Abadi" panose="020B0604020104020204" pitchFamily="34" charset="0"/>
              </a:rPr>
              <a:t>Initial Data Exploration:</a:t>
            </a:r>
            <a:endParaRPr lang="en-GB" altLang="en-GB" sz="2000">
              <a:solidFill>
                <a:schemeClr val="accent2"/>
              </a:solidFill>
              <a:latin typeface="Abadi" panose="020B0604020104020204" pitchFamily="34" charset="0"/>
            </a:endParaRPr>
          </a:p>
          <a:p>
            <a:pPr marL="342900" indent="-342900">
              <a:buFont typeface="Arial" pitchFamily="34"/>
              <a:buChar char="•"/>
            </a:pPr>
            <a:r>
              <a:rPr lang="en-GB" altLang="en-GB" sz="2000" noProof="1">
                <a:solidFill>
                  <a:srgbClr val="000000"/>
                </a:solidFill>
                <a:latin typeface="Abadi" panose="020B0604020104020204" pitchFamily="34" charset="0"/>
              </a:rPr>
              <a:t>Using the </a:t>
            </a:r>
            <a:r>
              <a:rPr lang="en-GB" altLang="en-GB" sz="2000" b="0" noProof="1">
                <a:solidFill>
                  <a:srgbClr val="000000"/>
                </a:solidFill>
                <a:effectLst/>
                <a:latin typeface="Abadi" panose="020B0604020104020204" pitchFamily="34" charset="0"/>
              </a:rPr>
              <a:t>.value_counts()</a:t>
            </a:r>
            <a:r>
              <a:rPr lang="en-GB" altLang="en-GB" sz="2000" noProof="1">
                <a:solidFill>
                  <a:srgbClr val="000000"/>
                </a:solidFill>
                <a:latin typeface="Abadi" panose="020B0604020104020204" pitchFamily="34" charset="0"/>
              </a:rPr>
              <a:t> method to determine the following:</a:t>
            </a:r>
          </a:p>
          <a:p>
            <a:pPr marL="520700" lvl="1" indent="-342900">
              <a:buFont typeface="+mj-lt"/>
              <a:buAutoNum type="arabicPeriod"/>
            </a:pPr>
            <a:r>
              <a:rPr lang="en-GB" altLang="en-GB" sz="2000" noProof="1">
                <a:solidFill>
                  <a:srgbClr val="000000"/>
                </a:solidFill>
                <a:latin typeface="Abadi" panose="020B0604020104020204" pitchFamily="34" charset="0"/>
              </a:rPr>
              <a:t>Number of launches on each site</a:t>
            </a:r>
          </a:p>
          <a:p>
            <a:pPr marL="520700" lvl="1" indent="-342900">
              <a:buFont typeface="+mj-lt"/>
              <a:buAutoNum type="arabicPeriod"/>
            </a:pPr>
            <a:r>
              <a:rPr lang="en-GB" altLang="en-GB" sz="2000" noProof="1">
                <a:solidFill>
                  <a:srgbClr val="000000"/>
                </a:solidFill>
                <a:latin typeface="Abadi" panose="020B0604020104020204" pitchFamily="34" charset="0"/>
              </a:rPr>
              <a:t>Number and occurrence of each orbit</a:t>
            </a:r>
          </a:p>
          <a:p>
            <a:pPr marL="520700" lvl="1" indent="-342900">
              <a:buFont typeface="+mj-lt"/>
              <a:buAutoNum type="arabicPeriod"/>
            </a:pPr>
            <a:r>
              <a:rPr lang="en-GB" altLang="en-GB" sz="2000" noProof="1">
                <a:solidFill>
                  <a:srgbClr val="000000"/>
                </a:solidFill>
                <a:latin typeface="Abadi" panose="020B0604020104020204" pitchFamily="34" charset="0"/>
              </a:rPr>
              <a:t>Number and occurrence of landing outcome per orbit type</a:t>
            </a:r>
          </a:p>
          <a:p>
            <a:pPr marL="342900" indent="-342900">
              <a:buFont typeface="Arial" pitchFamily="34"/>
              <a:buChar char="•"/>
            </a:pPr>
            <a:endParaRPr lang="en-GB" altLang="en-GB" sz="2000" noProof="1">
              <a:solidFill>
                <a:srgbClr val="000000"/>
              </a:solidFill>
              <a:latin typeface="Abadi" panose="020B0604020104020204" pitchFamily="34" charset="0"/>
            </a:endParaRPr>
          </a:p>
          <a:p>
            <a:pPr marL="342900" indent="-342900">
              <a:buFont typeface="Arial" pitchFamily="34"/>
              <a:buChar char="•"/>
            </a:pPr>
            <a:endParaRPr lang="en-GB" altLang="en-GB" sz="2000" noProof="1">
              <a:solidFill>
                <a:srgbClr val="000000"/>
              </a:solidFill>
              <a:latin typeface="Abadi" panose="020B0604020104020204" pitchFamily="34" charset="0"/>
            </a:endParaRPr>
          </a:p>
          <a:p>
            <a:pPr marL="342900" indent="-342900">
              <a:buFont typeface="Arial" pitchFamily="34"/>
              <a:buChar char="•"/>
            </a:pPr>
            <a:endParaRPr lang="en-GB" altLang="en-GB" sz="2000" noProof="1">
              <a:solidFill>
                <a:srgbClr val="000000"/>
              </a:solidFill>
              <a:latin typeface="Abadi" panose="020B0604020104020204" pitchFamily="34" charset="0"/>
            </a:endParaRPr>
          </a:p>
          <a:p>
            <a:pPr marL="342900" indent="-342900">
              <a:buFont typeface="Arial" pitchFamily="34"/>
              <a:buChar char="•"/>
            </a:pPr>
            <a:endParaRPr lang="en-GB" altLang="en-GB" sz="2000" noProof="1">
              <a:solidFill>
                <a:srgbClr val="000000"/>
              </a:solidFill>
              <a:latin typeface="Abadi" panose="020B0604020104020204" pitchFamily="34" charset="0"/>
            </a:endParaRPr>
          </a:p>
          <a:p>
            <a:pPr marL="342900" indent="-342900">
              <a:buFont typeface="Arial" pitchFamily="34"/>
              <a:buChar char="•"/>
            </a:pPr>
            <a:endParaRPr lang="en-GB" altLang="en-GB" sz="2000" noProof="1">
              <a:solidFill>
                <a:srgbClr val="000000"/>
              </a:solidFill>
              <a:latin typeface="Abadi" panose="020B0604020104020204" pitchFamily="34" charset="0"/>
            </a:endParaRPr>
          </a:p>
          <a:p>
            <a:pPr marL="342900" indent="-342900">
              <a:buFont typeface="Arial" pitchFamily="34"/>
              <a:buChar char="•"/>
            </a:pPr>
            <a:endParaRPr lang="en-GB" altLang="en-GB" sz="2000" noProof="1">
              <a:solidFill>
                <a:srgbClr val="000000"/>
              </a:solidFill>
              <a:latin typeface="Abadi" panose="020B0604020104020204" pitchFamily="34" charset="0"/>
            </a:endParaRPr>
          </a:p>
          <a:p>
            <a:pPr marL="342900" indent="-342900">
              <a:buFont typeface="Arial" pitchFamily="34"/>
              <a:buChar char="•"/>
            </a:pPr>
            <a:endParaRPr lang="en-GB" altLang="en-GB" sz="2000" noProof="1">
              <a:solidFill>
                <a:srgbClr val="000000"/>
              </a:solidFill>
              <a:latin typeface="Abadi" panose="020B0604020104020204" pitchFamily="34" charset="0"/>
            </a:endParaRPr>
          </a:p>
          <a:p>
            <a:pPr lvl="2" indent="0">
              <a:buNone/>
            </a:pPr>
            <a:endParaRPr lang="en-GB" altLang="en-GB" noProof="1">
              <a:solidFill>
                <a:srgbClr val="000000"/>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6" name="Picture 5">
            <a:extLst>
              <a:ext uri="{FF2B5EF4-FFF2-40B4-BE49-F238E27FC236}">
                <a16:creationId xmlns:a16="http://schemas.microsoft.com/office/drawing/2014/main" id="{180B7D36-3CCC-4C5D-8810-772D2CC24C50}"/>
              </a:ext>
            </a:extLst>
          </p:cNvPr>
          <p:cNvPicPr>
            <a:picLocks noChangeAspect="1"/>
          </p:cNvPicPr>
          <p:nvPr/>
        </p:nvPicPr>
        <p:blipFill>
          <a:blip r:embed="rId3"/>
          <a:stretch>
            <a:fillRect/>
          </a:stretch>
        </p:blipFill>
        <p:spPr>
          <a:xfrm>
            <a:off x="7472054" y="531536"/>
            <a:ext cx="3813557" cy="126396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69658D50-1B89-463D-9A6B-BC436E980D79}"/>
              </a:ext>
            </a:extLst>
          </p:cNvPr>
          <p:cNvPicPr>
            <a:picLocks noChangeAspect="1"/>
          </p:cNvPicPr>
          <p:nvPr/>
        </p:nvPicPr>
        <p:blipFill>
          <a:blip r:embed="rId4"/>
          <a:stretch>
            <a:fillRect/>
          </a:stretch>
        </p:blipFill>
        <p:spPr>
          <a:xfrm>
            <a:off x="7472054" y="1927404"/>
            <a:ext cx="3829139"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9" name="Picture 8">
            <a:extLst>
              <a:ext uri="{FF2B5EF4-FFF2-40B4-BE49-F238E27FC236}">
                <a16:creationId xmlns:a16="http://schemas.microsoft.com/office/drawing/2014/main" id="{C99CBC96-4AFB-4BF4-95CD-97E4A532D7BA}"/>
              </a:ext>
            </a:extLst>
          </p:cNvPr>
          <p:cNvPicPr>
            <a:picLocks noChangeAspect="1"/>
          </p:cNvPicPr>
          <p:nvPr/>
        </p:nvPicPr>
        <p:blipFill>
          <a:blip r:embed="rId5"/>
          <a:stretch>
            <a:fillRect/>
          </a:stretch>
        </p:blipFill>
        <p:spPr>
          <a:xfrm>
            <a:off x="7474028" y="4649792"/>
            <a:ext cx="3827165" cy="183754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9875529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0044" y="1046978"/>
            <a:ext cx="6704017" cy="4351338"/>
          </a:xfrm>
          <a:prstGeom prst="rect">
            <a:avLst/>
          </a:prstGeom>
        </p:spPr>
        <p:txBody>
          <a:bodyPr/>
          <a:lstStyle/>
          <a:p>
            <a:pPr lvl="1" indent="0">
              <a:buNone/>
            </a:pPr>
            <a:r>
              <a:rPr lang="en-GB" altLang="en-GB" sz="1400" noProof="1">
                <a:solidFill>
                  <a:schemeClr val="accent2"/>
                </a:solidFill>
                <a:latin typeface="Abadi" panose="020B0604020104020204" pitchFamily="34" charset="0"/>
              </a:rPr>
              <a:t>Context:</a:t>
            </a:r>
          </a:p>
          <a:p>
            <a:pPr marL="342900" indent="-342900">
              <a:buFont typeface="Arial" pitchFamily="34"/>
              <a:buChar char="•"/>
            </a:pPr>
            <a:r>
              <a:rPr lang="en-GB" altLang="en-GB" sz="1400" noProof="1">
                <a:solidFill>
                  <a:schemeClr val="tx1"/>
                </a:solidFill>
                <a:latin typeface="Abadi" panose="020B0604020104020204" pitchFamily="34" charset="0"/>
              </a:rPr>
              <a:t>The landing outcome is shown in the Outcome column:</a:t>
            </a:r>
          </a:p>
          <a:p>
            <a:pPr marL="520700" lvl="1" indent="-342900"/>
            <a:r>
              <a:rPr lang="en-GB" altLang="en-GB" sz="1400" noProof="1">
                <a:solidFill>
                  <a:schemeClr val="tx1"/>
                </a:solidFill>
                <a:latin typeface="Abadi" panose="020B0604020104020204" pitchFamily="34" charset="0"/>
              </a:rPr>
              <a:t>True Ocean –  the mission outcome was successfully  landed to a specific region of the ocean </a:t>
            </a:r>
          </a:p>
          <a:p>
            <a:pPr marL="520700" lvl="1" indent="-342900"/>
            <a:r>
              <a:rPr lang="en-GB" altLang="en-GB" sz="1400" noProof="1">
                <a:solidFill>
                  <a:schemeClr val="tx1"/>
                </a:solidFill>
                <a:latin typeface="Abadi" panose="020B0604020104020204" pitchFamily="34" charset="0"/>
              </a:rPr>
              <a:t>False Ocean – the mission outcome was unsuccessfully landed to a specific region of the ocean. </a:t>
            </a:r>
          </a:p>
          <a:p>
            <a:pPr marL="520700" lvl="1" indent="-342900"/>
            <a:r>
              <a:rPr lang="en-GB" altLang="en-GB" sz="1400" noProof="1">
                <a:solidFill>
                  <a:schemeClr val="tx1"/>
                </a:solidFill>
                <a:latin typeface="Abadi" panose="020B0604020104020204" pitchFamily="34" charset="0"/>
              </a:rPr>
              <a:t>True RTLS –  the mission outcome was successfully  landed to a ground pad</a:t>
            </a:r>
          </a:p>
          <a:p>
            <a:pPr marL="520700" lvl="1" indent="-342900"/>
            <a:r>
              <a:rPr lang="en-GB" altLang="en-GB" sz="1400" noProof="1">
                <a:solidFill>
                  <a:schemeClr val="tx1"/>
                </a:solidFill>
                <a:latin typeface="Abadi" panose="020B0604020104020204" pitchFamily="34" charset="0"/>
              </a:rPr>
              <a:t>False RTLS – the mission outcome was unsuccessfully landed to a ground pad.</a:t>
            </a:r>
          </a:p>
          <a:p>
            <a:pPr marL="520700" lvl="1" indent="-342900"/>
            <a:r>
              <a:rPr lang="en-GB" altLang="en-GB" sz="1400" noProof="1">
                <a:solidFill>
                  <a:schemeClr val="tx1"/>
                </a:solidFill>
                <a:latin typeface="Abadi" panose="020B0604020104020204" pitchFamily="34" charset="0"/>
              </a:rPr>
              <a:t>True ASDS – the mission outcome was successfully  landed to a drone ship</a:t>
            </a:r>
          </a:p>
          <a:p>
            <a:pPr marL="520700" lvl="1" indent="-342900"/>
            <a:r>
              <a:rPr lang="en-GB" altLang="en-GB" sz="1400" noProof="1">
                <a:solidFill>
                  <a:schemeClr val="tx1"/>
                </a:solidFill>
                <a:latin typeface="Abadi" panose="020B0604020104020204" pitchFamily="34" charset="0"/>
              </a:rPr>
              <a:t>False ASDS – the mission outcome was unsuccessfully landed to a drone ship. </a:t>
            </a:r>
          </a:p>
          <a:p>
            <a:pPr marL="520700" lvl="1" indent="-342900"/>
            <a:r>
              <a:rPr lang="en-GB" altLang="en-GB" sz="1400" noProof="1">
                <a:solidFill>
                  <a:schemeClr val="tx1"/>
                </a:solidFill>
                <a:latin typeface="Abadi" panose="020B0604020104020204" pitchFamily="34" charset="0"/>
              </a:rPr>
              <a:t>None ASDS and None None – these represent a failure to land.</a:t>
            </a:r>
          </a:p>
          <a:p>
            <a:pPr lvl="1" indent="0">
              <a:buNone/>
            </a:pPr>
            <a:r>
              <a:rPr lang="en-GB" altLang="en-GB" sz="1400" noProof="1">
                <a:solidFill>
                  <a:schemeClr val="accent2"/>
                </a:solidFill>
                <a:latin typeface="Abadi" panose="020B0604020104020204" pitchFamily="34" charset="0"/>
              </a:rPr>
              <a:t>Data Wrangling:</a:t>
            </a:r>
          </a:p>
          <a:p>
            <a:pPr marL="285750" indent="-285750">
              <a:buFont typeface="Arial" pitchFamily="34"/>
              <a:buChar char="•"/>
            </a:pPr>
            <a:r>
              <a:rPr lang="en-GB" altLang="en-GB" sz="1400" noProof="1">
                <a:solidFill>
                  <a:schemeClr val="tx1"/>
                </a:solidFill>
                <a:latin typeface="Abadi" panose="020B0604020104020204" pitchFamily="34" charset="0"/>
              </a:rPr>
              <a:t>To determine whether a booster will successfully land, it is best to have a binary column, i.e., where the value is 1 or 0, representing the success of the landing. </a:t>
            </a:r>
          </a:p>
          <a:p>
            <a:pPr marL="285750" indent="-285750">
              <a:buFont typeface="Arial" pitchFamily="34"/>
              <a:buChar char="•"/>
            </a:pPr>
            <a:r>
              <a:rPr lang="en-GB" altLang="en-GB" sz="1400" noProof="1">
                <a:solidFill>
                  <a:schemeClr val="tx1"/>
                </a:solidFill>
                <a:latin typeface="Abadi" panose="020B0604020104020204" pitchFamily="34" charset="0"/>
              </a:rPr>
              <a:t>This is done by:</a:t>
            </a:r>
          </a:p>
          <a:p>
            <a:pPr marL="463550" lvl="1" indent="-285750">
              <a:buFont typeface="+mj-lt"/>
              <a:buAutoNum type="arabicPeriod"/>
            </a:pPr>
            <a:r>
              <a:rPr lang="en-GB" altLang="en-GB" sz="1400" noProof="1">
                <a:solidFill>
                  <a:schemeClr val="tx1"/>
                </a:solidFill>
                <a:latin typeface="Abadi" panose="020B0604020104020204" pitchFamily="34" charset="0"/>
              </a:rPr>
              <a:t>Defining a set of unsuccessful (bad) outcomes, bad_outcome</a:t>
            </a:r>
          </a:p>
          <a:p>
            <a:pPr marL="463550" lvl="1" indent="-285750">
              <a:buFont typeface="+mj-lt"/>
              <a:buAutoNum type="arabicPeriod"/>
            </a:pPr>
            <a:r>
              <a:rPr lang="en-GB" altLang="en-GB" sz="1400" noProof="1">
                <a:solidFill>
                  <a:schemeClr val="tx1"/>
                </a:solidFill>
                <a:latin typeface="Abadi" panose="020B0604020104020204" pitchFamily="34" charset="0"/>
              </a:rPr>
              <a:t>Creating a list, landing_class, where the element is 0 if the corresponding  row  in  Outcome is in the set bad_outcome, otherwise, it’s 1. </a:t>
            </a:r>
          </a:p>
          <a:p>
            <a:pPr marL="463550" lvl="1" indent="-285750">
              <a:buFont typeface="+mj-lt"/>
              <a:buAutoNum type="arabicPeriod"/>
            </a:pPr>
            <a:r>
              <a:rPr lang="en-GB" altLang="en-GB" sz="1400" noProof="1">
                <a:solidFill>
                  <a:schemeClr val="tx1"/>
                </a:solidFill>
                <a:latin typeface="Abadi" panose="020B0604020104020204" pitchFamily="34" charset="0"/>
              </a:rPr>
              <a:t>Create a Class column that  contains the values from the list landing_class </a:t>
            </a:r>
          </a:p>
          <a:p>
            <a:pPr marL="463550" lvl="1" indent="-285750">
              <a:buFont typeface="+mj-lt"/>
              <a:buAutoNum type="arabicPeriod"/>
            </a:pPr>
            <a:r>
              <a:rPr lang="en-GB" altLang="en-GB" sz="1400" noProof="1">
                <a:solidFill>
                  <a:schemeClr val="tx1"/>
                </a:solidFill>
                <a:latin typeface="Abadi" panose="020B0604020104020204" pitchFamily="34" charset="0"/>
              </a:rPr>
              <a:t>Export the DataFrame as a .csv file.</a:t>
            </a:r>
          </a:p>
        </p:txBody>
      </p:sp>
      <p:sp>
        <p:nvSpPr>
          <p:cNvPr id="8" name="Title 1">
            <a:extLst>
              <a:ext uri="{FF2B5EF4-FFF2-40B4-BE49-F238E27FC236}">
                <a16:creationId xmlns:a16="http://schemas.microsoft.com/office/drawing/2014/main" id="{2A665A13-3129-46DF-B847-F273F3E96BE6}"/>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14" name="Picture 13">
            <a:extLst>
              <a:ext uri="{FF2B5EF4-FFF2-40B4-BE49-F238E27FC236}">
                <a16:creationId xmlns:a16="http://schemas.microsoft.com/office/drawing/2014/main" id="{85A7470B-412B-44A7-B960-AB3B3136997C}"/>
              </a:ext>
            </a:extLst>
          </p:cNvPr>
          <p:cNvPicPr>
            <a:picLocks noChangeAspect="1"/>
          </p:cNvPicPr>
          <p:nvPr/>
        </p:nvPicPr>
        <p:blipFill>
          <a:blip r:embed="rId2"/>
          <a:stretch>
            <a:fillRect/>
          </a:stretch>
        </p:blipFill>
        <p:spPr>
          <a:xfrm>
            <a:off x="8061873" y="2267148"/>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5" name="Picture 14">
            <a:extLst>
              <a:ext uri="{FF2B5EF4-FFF2-40B4-BE49-F238E27FC236}">
                <a16:creationId xmlns:a16="http://schemas.microsoft.com/office/drawing/2014/main" id="{FDA81228-C1F6-445D-A922-DBC0000CA80B}"/>
              </a:ext>
            </a:extLst>
          </p:cNvPr>
          <p:cNvPicPr>
            <a:picLocks noChangeAspect="1"/>
          </p:cNvPicPr>
          <p:nvPr/>
        </p:nvPicPr>
        <p:blipFill>
          <a:blip r:embed="rId3"/>
          <a:stretch>
            <a:fillRect/>
          </a:stretch>
        </p:blipFill>
        <p:spPr>
          <a:xfrm>
            <a:off x="8488440" y="4618910"/>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FC1540C9-298E-46F2-AE8F-086DAD217050}"/>
              </a:ext>
            </a:extLst>
          </p:cNvPr>
          <p:cNvPicPr>
            <a:picLocks noChangeAspect="1"/>
          </p:cNvPicPr>
          <p:nvPr/>
        </p:nvPicPr>
        <p:blipFill>
          <a:blip r:embed="rId4"/>
          <a:stretch>
            <a:fillRect/>
          </a:stretch>
        </p:blipFill>
        <p:spPr>
          <a:xfrm>
            <a:off x="7355091" y="1046978"/>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descr="Text  Description automatically generated">
            <a:extLst>
              <a:ext uri="{FF2B5EF4-FFF2-40B4-BE49-F238E27FC236}">
                <a16:creationId xmlns:a16="http://schemas.microsoft.com/office/drawing/2014/main" id="{63DACDCD-77AD-47A7-BB50-705904E4D714}"/>
              </a:ext>
            </a:extLst>
          </p:cNvPr>
          <p:cNvPicPr>
            <a:picLocks noChangeAspect="1"/>
          </p:cNvPicPr>
          <p:nvPr/>
        </p:nvPicPr>
        <p:blipFill>
          <a:blip r:embed="rId5"/>
          <a:stretch>
            <a:fillRect/>
          </a:stretch>
        </p:blipFill>
        <p:spPr>
          <a:xfrm>
            <a:off x="8164084" y="5156248"/>
            <a:ext cx="2743200" cy="711541"/>
          </a:xfrm>
          <a:prstGeom prst="rect">
            <a:avLst/>
          </a:prstGeom>
        </p:spPr>
      </p:pic>
    </p:spTree>
    <p:extLst>
      <p:ext uri="{BB962C8B-B14F-4D97-AF65-F5344CB8AC3E}">
        <p14:creationId xmlns:p14="http://schemas.microsoft.com/office/powerpoint/2010/main" val="14823271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F59A5F65-851D-4695-9F3F-B1B565E9EE69}"/>
              </a:ext>
            </a:extLst>
          </p:cNvPr>
          <p:cNvSpPr>
            <a:spLocks noGrp="1"/>
          </p:cNvSpPr>
          <p:nvPr/>
        </p:nvSpPr>
        <p:spPr>
          <a:xfrm>
            <a:off x="770011" y="2150158"/>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ct val="0"/>
              </a:spcBef>
              <a:spcAft>
                <a:spcPts val="600"/>
              </a:spcAft>
              <a:buFont typeface="Arial" pitchFamily="34"/>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accent3"/>
              </a:buClr>
              <a:buFont typeface="Arial" pitchFamily="34"/>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r>
              <a:rPr lang="en-US" sz="1400">
                <a:solidFill>
                  <a:srgbClr val="000000"/>
                </a:solidFill>
                <a:latin typeface="Georgia"/>
              </a:rPr>
              <a:t>Scatter charts are useful to observe relationships, or correlations, between two numeric variables.</a:t>
            </a:r>
          </a:p>
          <a:p>
            <a:endParaRPr lang="en-US">
              <a:solidFill>
                <a:srgbClr val="000000"/>
              </a:solidFill>
              <a:latin typeface="Georgia"/>
            </a:endParaRPr>
          </a:p>
          <a:p>
            <a:r>
              <a:rPr lang="en-US">
                <a:solidFill>
                  <a:srgbClr val="000000"/>
                </a:solidFill>
                <a:latin typeface="Georgia"/>
              </a:rPr>
              <a:t>Scatter charts were produced to visualize the relationships between:</a:t>
            </a:r>
          </a:p>
          <a:p>
            <a:pPr marL="285750" indent="-285750">
              <a:buFont typeface="Arial" pitchFamily="34"/>
              <a:buChar char="•"/>
            </a:pPr>
            <a:r>
              <a:rPr lang="en-US">
                <a:solidFill>
                  <a:srgbClr val="000000"/>
                </a:solidFill>
                <a:latin typeface="Georgia"/>
              </a:rPr>
              <a:t>Flight Number and Launch Site </a:t>
            </a:r>
          </a:p>
          <a:p>
            <a:pPr marL="285750" indent="-285750">
              <a:buFont typeface="Arial" pitchFamily="34"/>
              <a:buChar char="•"/>
            </a:pPr>
            <a:r>
              <a:rPr lang="en-US">
                <a:solidFill>
                  <a:srgbClr val="000000"/>
                </a:solidFill>
                <a:latin typeface="Georgia"/>
              </a:rPr>
              <a:t>Payload and Launch Site </a:t>
            </a:r>
          </a:p>
          <a:p>
            <a:pPr marL="285750" indent="-285750">
              <a:buFont typeface="Arial" pitchFamily="34"/>
              <a:buChar char="•"/>
            </a:pPr>
            <a:r>
              <a:rPr lang="en-US">
                <a:solidFill>
                  <a:srgbClr val="000000"/>
                </a:solidFill>
                <a:latin typeface="Georgia"/>
              </a:rPr>
              <a:t>Orbit Type and Flight Number </a:t>
            </a:r>
          </a:p>
          <a:p>
            <a:pPr marL="285750" indent="-285750">
              <a:buFont typeface="Arial" pitchFamily="34"/>
              <a:buChar char="•"/>
            </a:pPr>
            <a:r>
              <a:rPr lang="en-US">
                <a:solidFill>
                  <a:srgbClr val="000000"/>
                </a:solidFill>
                <a:latin typeface="Georgia"/>
              </a:rPr>
              <a:t>Payload and Orbit Type </a:t>
            </a:r>
          </a:p>
          <a:p>
            <a:pPr marL="285750" indent="-285750">
              <a:buFont typeface="Arial" pitchFamily="34"/>
              <a:buChar char="•"/>
            </a:pPr>
            <a:endParaRPr lang="en-US">
              <a:solidFill>
                <a:srgbClr val="000000"/>
              </a:solidFill>
              <a:latin typeface="Georgia"/>
            </a:endParaRPr>
          </a:p>
          <a:p>
            <a:pPr marL="285750" indent="-285750">
              <a:buFont typeface="Arial" pitchFamily="34"/>
              <a:buChar char="•"/>
            </a:pPr>
            <a:endParaRPr lang="en-US">
              <a:solidFill>
                <a:srgbClr val="000000"/>
              </a:solidFill>
              <a:latin typeface="Georgia"/>
            </a:endParaRPr>
          </a:p>
          <a:p>
            <a:pPr marL="285750" indent="-285750">
              <a:buFont typeface="Arial" pitchFamily="34"/>
              <a:buChar char="•"/>
            </a:pPr>
            <a:endParaRPr lang="en-US">
              <a:solidFill>
                <a:srgbClr val="000000"/>
              </a:solidFill>
              <a:latin typeface="Georgia"/>
            </a:endParaRPr>
          </a:p>
          <a:p>
            <a:pPr marL="285750" indent="-285750">
              <a:buFont typeface="Arial" pitchFamily="34"/>
              <a:buChar char="•"/>
            </a:pPr>
            <a:endParaRPr lang="en-US">
              <a:solidFill>
                <a:srgbClr val="000000"/>
              </a:solidFill>
              <a:latin typeface="Georgia"/>
            </a:endParaRPr>
          </a:p>
        </p:txBody>
      </p:sp>
      <p:sp>
        <p:nvSpPr>
          <p:cNvPr id="7" name="Text Placeholder 5">
            <a:extLst>
              <a:ext uri="{FF2B5EF4-FFF2-40B4-BE49-F238E27FC236}">
                <a16:creationId xmlns:a16="http://schemas.microsoft.com/office/drawing/2014/main" id="{4781C501-19B6-4FE7-943D-E0C10B7FFDEB}"/>
              </a:ext>
            </a:extLst>
          </p:cNvPr>
          <p:cNvSpPr>
            <a:spLocks noGrp="1"/>
          </p:cNvSpPr>
          <p:nvPr/>
        </p:nvSpPr>
        <p:spPr>
          <a:xfrm>
            <a:off x="4371047" y="212782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ct val="0"/>
              </a:spcBef>
              <a:spcAft>
                <a:spcPts val="600"/>
              </a:spcAft>
              <a:buFont typeface="Arial" pitchFamily="34"/>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accent3"/>
              </a:buClr>
              <a:buFont typeface="Arial" pitchFamily="34"/>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r>
              <a:rPr lang="en-GB" altLang="en-GB" sz="1400">
                <a:solidFill>
                  <a:srgbClr val="000000"/>
                </a:solidFill>
                <a:latin typeface="Georgia"/>
              </a:rPr>
              <a:t>Bar charts are used to compare a numerical value to a categorical variable. Horizontal or vertical bar charts can be used, depending on the size of the data.</a:t>
            </a:r>
          </a:p>
          <a:p>
            <a:endParaRPr lang="en-GB" altLang="en-GB">
              <a:solidFill>
                <a:srgbClr val="000000"/>
              </a:solidFill>
              <a:latin typeface="Georgia"/>
            </a:endParaRPr>
          </a:p>
          <a:p>
            <a:r>
              <a:rPr lang="en-GB" altLang="en-GB">
                <a:solidFill>
                  <a:srgbClr val="000000"/>
                </a:solidFill>
                <a:latin typeface="Georgia"/>
              </a:rPr>
              <a:t>A bar chart was produced to visualize the relationship between:</a:t>
            </a:r>
          </a:p>
          <a:p>
            <a:pPr marL="285750" indent="-285750">
              <a:buFont typeface="Arial" pitchFamily="34"/>
              <a:buChar char="•"/>
            </a:pPr>
            <a:r>
              <a:rPr lang="en-GB" altLang="en-GB">
                <a:solidFill>
                  <a:srgbClr val="000000"/>
                </a:solidFill>
                <a:latin typeface="Georgia"/>
              </a:rPr>
              <a:t>Success Rate and Orbit Type </a:t>
            </a:r>
          </a:p>
          <a:p>
            <a:pPr marL="285750" indent="-285750">
              <a:buFont typeface="Arial" pitchFamily="34"/>
              <a:buChar char="•"/>
            </a:pPr>
            <a:endParaRPr lang="en-GB" altLang="en-GB">
              <a:solidFill>
                <a:srgbClr val="000000"/>
              </a:solidFill>
              <a:latin typeface="Georgia"/>
            </a:endParaRPr>
          </a:p>
          <a:p>
            <a:pPr marL="285750" indent="-285750">
              <a:buFont typeface="Arial" pitchFamily="34"/>
              <a:buChar char="•"/>
            </a:pPr>
            <a:endParaRPr lang="en-GB" altLang="en-GB">
              <a:solidFill>
                <a:srgbClr val="000000"/>
              </a:solidFill>
              <a:latin typeface="Georgia"/>
            </a:endParaRPr>
          </a:p>
          <a:p>
            <a:pPr marL="285750" indent="-285750">
              <a:buFont typeface="Arial" pitchFamily="34"/>
              <a:buChar char="•"/>
            </a:pPr>
            <a:endParaRPr lang="en-GB" altLang="en-GB">
              <a:solidFill>
                <a:srgbClr val="000000"/>
              </a:solidFill>
              <a:latin typeface="Georgia"/>
            </a:endParaRPr>
          </a:p>
          <a:p>
            <a:pPr marL="285750" indent="-285750">
              <a:buFont typeface="Arial" pitchFamily="34"/>
              <a:buChar char="•"/>
            </a:pPr>
            <a:endParaRPr lang="en-GB" altLang="en-GB">
              <a:solidFill>
                <a:srgbClr val="000000"/>
              </a:solidFill>
              <a:latin typeface="Georgia"/>
            </a:endParaRPr>
          </a:p>
        </p:txBody>
      </p:sp>
      <p:sp>
        <p:nvSpPr>
          <p:cNvPr id="8" name="Text Placeholder 7">
            <a:extLst>
              <a:ext uri="{FF2B5EF4-FFF2-40B4-BE49-F238E27FC236}">
                <a16:creationId xmlns:a16="http://schemas.microsoft.com/office/drawing/2014/main" id="{BB2DFA67-07E9-47A7-B59D-97B9BFBD15F7}"/>
              </a:ext>
            </a:extLst>
          </p:cNvPr>
          <p:cNvSpPr>
            <a:spLocks noGrp="1"/>
          </p:cNvSpPr>
          <p:nvPr/>
        </p:nvSpPr>
        <p:spPr>
          <a:xfrm>
            <a:off x="8330755" y="2081335"/>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ct val="0"/>
              </a:spcBef>
              <a:spcAft>
                <a:spcPts val="600"/>
              </a:spcAft>
              <a:buFont typeface="Arial" pitchFamily="34"/>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accent3"/>
              </a:buClr>
              <a:buFont typeface="Arial" pitchFamily="34"/>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r>
              <a:rPr lang="en-GB" altLang="en-GB" sz="1400">
                <a:solidFill>
                  <a:srgbClr val="000000"/>
                </a:solidFill>
                <a:latin typeface="Georgia"/>
              </a:rPr>
              <a:t>Line charts contain numerical values on both axes, and are generally used to show the change of a variable over time.</a:t>
            </a:r>
          </a:p>
          <a:p>
            <a:endParaRPr lang="en-GB" altLang="en-GB">
              <a:solidFill>
                <a:srgbClr val="000000"/>
              </a:solidFill>
              <a:latin typeface="Georgia"/>
            </a:endParaRPr>
          </a:p>
          <a:p>
            <a:r>
              <a:rPr lang="en-GB" altLang="en-GB">
                <a:solidFill>
                  <a:srgbClr val="000000"/>
                </a:solidFill>
                <a:latin typeface="Georgia"/>
              </a:rPr>
              <a:t>Line charts were produced to visualize the relationships between:</a:t>
            </a:r>
          </a:p>
          <a:p>
            <a:pPr marL="285750" indent="-285750">
              <a:buFont typeface="Arial" pitchFamily="34"/>
              <a:buChar char="•"/>
            </a:pPr>
            <a:r>
              <a:rPr lang="en-GB" altLang="en-GB">
                <a:solidFill>
                  <a:srgbClr val="000000"/>
                </a:solidFill>
                <a:latin typeface="Georgia"/>
              </a:rPr>
              <a:t>Success Rate and Year (i.e. the launch success yearly trend) </a:t>
            </a:r>
          </a:p>
          <a:p>
            <a:pPr marL="285750" indent="-285750">
              <a:buFont typeface="Arial" pitchFamily="34"/>
              <a:buChar char="•"/>
            </a:pPr>
            <a:endParaRPr lang="en-GB" altLang="en-GB">
              <a:solidFill>
                <a:srgbClr val="000000"/>
              </a:solidFill>
              <a:latin typeface="Georgia"/>
            </a:endParaRPr>
          </a:p>
          <a:p>
            <a:pPr marL="285750" indent="-285750">
              <a:buFont typeface="Arial" pitchFamily="34"/>
              <a:buChar char="•"/>
            </a:pPr>
            <a:endParaRPr lang="en-GB" altLang="en-GB">
              <a:solidFill>
                <a:srgbClr val="000000"/>
              </a:solidFill>
              <a:latin typeface="Georgia"/>
            </a:endParaRPr>
          </a:p>
          <a:p>
            <a:pPr marL="285750" indent="-285750">
              <a:buFont typeface="Arial" pitchFamily="34"/>
              <a:buChar char="•"/>
            </a:pPr>
            <a:endParaRPr lang="en-GB" altLang="en-GB" sz="1800">
              <a:solidFill>
                <a:srgbClr val="000000"/>
              </a:solidFill>
              <a:latin typeface="Georgia"/>
            </a:endParaRPr>
          </a:p>
        </p:txBody>
      </p:sp>
    </p:spTree>
    <p:extLst>
      <p:ext uri="{BB962C8B-B14F-4D97-AF65-F5344CB8AC3E}">
        <p14:creationId xmlns:p14="http://schemas.microsoft.com/office/powerpoint/2010/main" val="77997163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lstStyle/>
          <a:p>
            <a:r>
              <a:rPr lang="en-GB" altLang="en-GB" sz="1800">
                <a:solidFill>
                  <a:srgbClr val="000000"/>
                </a:solidFill>
                <a:latin typeface="Abadi" panose="020B0604020104020204" pitchFamily="34" charset="0"/>
              </a:rPr>
              <a:t>To gather some information about the dataset, some SQL queries were performed. </a:t>
            </a:r>
          </a:p>
          <a:p>
            <a:r>
              <a:rPr lang="en-GB" altLang="en-GB" sz="1800">
                <a:solidFill>
                  <a:srgbClr val="000000"/>
                </a:solidFill>
                <a:latin typeface="Abadi" panose="020B0604020104020204" pitchFamily="34" charset="0"/>
              </a:rPr>
              <a:t>The SQL queries performed on the data set were used to:</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Display the names of the unique launch sites in the space mission</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Display 5 records where launch sites begin with the string ‘CCA’</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Display the total payload mass carried by boosters launched by NASA (CRS)</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Display the average payload mass carried by booster version F9 v1.1</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List the date when the first successful landing outcome on a ground pad was achieved</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List the names of the boosters which had success on a drone ship and a payload mass between 4000 and 6000 kg</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List the total number of successful and failed mission outcomes</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List the names of the booster versions which have carried the maximum payload mass</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List the failed landing outcomes on drone ships, their booster versions, and launch site names for 2015</a:t>
            </a:r>
          </a:p>
          <a:p>
            <a:pPr marL="342900" indent="-342900">
              <a:lnSpc>
                <a:spcPct val="150000"/>
              </a:lnSpc>
              <a:buFont typeface="+mj-lt"/>
              <a:buAutoNum type="arabicPeriod"/>
            </a:pPr>
            <a:r>
              <a:rPr lang="en-GB" altLang="en-GB" sz="1200">
                <a:solidFill>
                  <a:srgbClr val="000000"/>
                </a:solidFill>
                <a:latin typeface="Abadi" panose="020B0604020104020204" pitchFamily="34" charset="0"/>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7"/>
            <a:ext cx="10515600" cy="4351338"/>
          </a:xfrm>
          <a:prstGeom prst="rect">
            <a:avLst/>
          </a:prstGeom>
        </p:spPr>
        <p:txBody>
          <a:bodyPr>
            <a:noAutofit/>
          </a:bodyPr>
          <a:lstStyle/>
          <a:p>
            <a:r>
              <a:rPr lang="en-GB" altLang="en-GB" sz="1600" noProof="1">
                <a:solidFill>
                  <a:srgbClr val="000000"/>
                </a:solidFill>
                <a:latin typeface="Abadi" panose="020B0604020104020204" pitchFamily="34" charset="0"/>
              </a:rPr>
              <a:t>The following steps were taken to visualize the launch data on an interactive map:</a:t>
            </a:r>
          </a:p>
          <a:p>
            <a:endParaRPr lang="en-GB" altLang="en-GB" sz="1600" noProof="1">
              <a:solidFill>
                <a:srgbClr val="000000"/>
              </a:solidFill>
              <a:latin typeface="Abadi" panose="020B0604020104020204" pitchFamily="34" charset="0"/>
            </a:endParaRPr>
          </a:p>
          <a:p>
            <a:pPr marL="457200" indent="-457200">
              <a:buFont typeface="+mj-lt"/>
              <a:buAutoNum type="arabicPeriod"/>
            </a:pPr>
            <a:r>
              <a:rPr lang="en-GB" altLang="en-GB" sz="1600" noProof="1">
                <a:solidFill>
                  <a:srgbClr val="000000"/>
                </a:solidFill>
                <a:latin typeface="Abadi" panose="020B0604020104020204" pitchFamily="34" charset="0"/>
              </a:rPr>
              <a:t>Mark all launch sites on a map</a:t>
            </a:r>
          </a:p>
          <a:p>
            <a:pPr marL="647700" lvl="2" indent="-285750"/>
            <a:r>
              <a:rPr lang="en-GB" altLang="en-GB" sz="1600" noProof="1">
                <a:solidFill>
                  <a:srgbClr val="000000"/>
                </a:solidFill>
                <a:latin typeface="Abadi" panose="020B0604020104020204" pitchFamily="34" charset="0"/>
              </a:rPr>
              <a:t>Initialise the map using a Folium Map object</a:t>
            </a:r>
          </a:p>
          <a:p>
            <a:pPr marL="647700" lvl="2" indent="-285750"/>
            <a:r>
              <a:rPr lang="en-GB" altLang="en-GB" sz="1600" noProof="1">
                <a:solidFill>
                  <a:srgbClr val="000000"/>
                </a:solidFill>
                <a:latin typeface="Abadi" panose="020B0604020104020204" pitchFamily="34" charset="0"/>
              </a:rPr>
              <a:t>Add a folium.Circle and folium.Marker for each launch site on the launch map</a:t>
            </a:r>
          </a:p>
          <a:p>
            <a:pPr lvl="2" indent="0">
              <a:buNone/>
            </a:pPr>
            <a:endParaRPr lang="en-GB" altLang="en-GB" sz="1600" noProof="1">
              <a:solidFill>
                <a:srgbClr val="000000"/>
              </a:solidFill>
              <a:latin typeface="Abadi" panose="020B0604020104020204" pitchFamily="34" charset="0"/>
            </a:endParaRPr>
          </a:p>
          <a:p>
            <a:pPr marL="457200" indent="-457200">
              <a:buFont typeface="+mj-lt"/>
              <a:buAutoNum type="arabicPeriod"/>
            </a:pPr>
            <a:r>
              <a:rPr lang="en-GB" altLang="en-GB" sz="1600" noProof="1">
                <a:solidFill>
                  <a:srgbClr val="000000"/>
                </a:solidFill>
                <a:latin typeface="Abadi" panose="020B0604020104020204" pitchFamily="34" charset="0"/>
              </a:rPr>
              <a:t>Mark the success/failed launches for each site on a map</a:t>
            </a:r>
          </a:p>
          <a:p>
            <a:pPr marL="647700" lvl="2" indent="-285750"/>
            <a:r>
              <a:rPr lang="en-GB" altLang="en-GB" sz="1600" noProof="1">
                <a:solidFill>
                  <a:srgbClr val="000000"/>
                </a:solidFill>
                <a:latin typeface="Abadi" panose="020B0604020104020204" pitchFamily="34" charset="0"/>
              </a:rPr>
              <a:t>As many launches have the same coordinates, it makes sense to cluster them together. </a:t>
            </a:r>
          </a:p>
          <a:p>
            <a:pPr marL="647700" lvl="2" indent="-285750"/>
            <a:r>
              <a:rPr lang="en-GB" altLang="en-GB" sz="1600" noProof="1">
                <a:solidFill>
                  <a:srgbClr val="000000"/>
                </a:solidFill>
                <a:latin typeface="Abadi" panose="020B0604020104020204" pitchFamily="34" charset="0"/>
              </a:rPr>
              <a:t>Before clustering them, assign a marker colour of successful (class = 1) as green, and failed (class = 0) as red.</a:t>
            </a:r>
          </a:p>
          <a:p>
            <a:pPr marL="647700" lvl="2" indent="-285750"/>
            <a:r>
              <a:rPr lang="en-GB" altLang="en-GB" sz="1600" noProof="1">
                <a:solidFill>
                  <a:srgbClr val="000000"/>
                </a:solidFill>
                <a:latin typeface="Abadi" panose="020B0604020104020204" pitchFamily="34" charset="0"/>
              </a:rPr>
              <a:t>To put the launches into clusters, for each launch, add a folium.Marker to the MarkerCluster() object.</a:t>
            </a:r>
          </a:p>
          <a:p>
            <a:pPr marL="647700" lvl="2" indent="-285750"/>
            <a:r>
              <a:rPr lang="en-GB" altLang="en-GB" sz="1600" noProof="1">
                <a:solidFill>
                  <a:srgbClr val="000000"/>
                </a:solidFill>
                <a:latin typeface="Abadi" panose="020B0604020104020204" pitchFamily="34" charset="0"/>
              </a:rPr>
              <a:t>Create an icon as a text label, assigning the icon_color as the marker_colour determined previously.</a:t>
            </a:r>
          </a:p>
          <a:p>
            <a:pPr lvl="2" indent="0">
              <a:buNone/>
            </a:pPr>
            <a:endParaRPr lang="en-GB" altLang="en-GB" sz="1600" noProof="1">
              <a:solidFill>
                <a:srgbClr val="000000"/>
              </a:solidFill>
              <a:latin typeface="Abadi" panose="020B0604020104020204" pitchFamily="34" charset="0"/>
            </a:endParaRPr>
          </a:p>
          <a:p>
            <a:pPr marL="457200" indent="-457200">
              <a:buFont typeface="+mj-lt"/>
              <a:buAutoNum type="arabicPeriod"/>
            </a:pPr>
            <a:r>
              <a:rPr lang="en-GB" altLang="en-GB" sz="1600" noProof="1">
                <a:solidFill>
                  <a:srgbClr val="000000"/>
                </a:solidFill>
                <a:latin typeface="Abadi" panose="020B0604020104020204" pitchFamily="34" charset="0"/>
              </a:rPr>
              <a:t>Calculate the distances between a launch site to its proximities</a:t>
            </a:r>
          </a:p>
          <a:p>
            <a:pPr marL="647700" lvl="2" indent="-285750"/>
            <a:r>
              <a:rPr lang="en-GB" altLang="en-GB" sz="1600" noProof="1">
                <a:solidFill>
                  <a:srgbClr val="000000"/>
                </a:solidFill>
                <a:latin typeface="Abadi" panose="020B0604020104020204" pitchFamily="34" charset="0"/>
              </a:rPr>
              <a:t>To explore the proximities of launch sites, calculations of distances between points can be made using the Lat and Long values.</a:t>
            </a:r>
          </a:p>
          <a:p>
            <a:pPr marL="647700" lvl="2" indent="-285750"/>
            <a:r>
              <a:rPr lang="en-GB" altLang="en-GB" sz="1600" noProof="1">
                <a:solidFill>
                  <a:srgbClr val="000000"/>
                </a:solidFill>
                <a:latin typeface="Abadi" panose="020B0604020104020204" pitchFamily="34" charset="0"/>
              </a:rPr>
              <a:t>After marking a point using the Lat and Long values, create a folium.Marker object to show the distance.</a:t>
            </a:r>
          </a:p>
          <a:p>
            <a:pPr marL="647700" lvl="2" indent="-285750"/>
            <a:r>
              <a:rPr lang="en-GB" altLang="en-GB" sz="1600" noProof="1">
                <a:solidFill>
                  <a:srgbClr val="000000"/>
                </a:solidFill>
                <a:latin typeface="Abadi" panose="020B0604020104020204" pitchFamily="34" charset="0"/>
              </a:rPr>
              <a:t>To display the distance line between two points, draw a folium.PolyLine and add this to the map.</a:t>
            </a:r>
          </a:p>
        </p:txBody>
      </p:sp>
      <p:sp>
        <p:nvSpPr>
          <p:cNvPr id="3" name="Title 1">
            <a:extLst>
              <a:ext uri="{FF2B5EF4-FFF2-40B4-BE49-F238E27FC236}">
                <a16:creationId xmlns:a16="http://schemas.microsoft.com/office/drawing/2014/main" id="{B28946E4-5BEF-46F0-A56A-E7E85ACA148F}"/>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GB" altLang="en-GB" sz="2000" noProof="1">
                <a:solidFill>
                  <a:srgbClr val="000000"/>
                </a:solidFill>
                <a:latin typeface="Abadi" panose="020B0604020104020204" pitchFamily="34" charset="0"/>
              </a:rPr>
              <a:t>The following plots were added to a Plotly Dash dashboard to have an interactive visualisation of the data:</a:t>
            </a:r>
          </a:p>
          <a:p>
            <a:endParaRPr lang="en-GB" altLang="en-GB" sz="2000" noProof="1">
              <a:solidFill>
                <a:srgbClr val="000000"/>
              </a:solidFill>
              <a:latin typeface="Abadi" panose="020B0604020104020204" pitchFamily="34" charset="0"/>
            </a:endParaRPr>
          </a:p>
          <a:p>
            <a:pPr marL="457200" indent="-457200">
              <a:buFont typeface="+mj-lt"/>
              <a:buAutoNum type="arabicPeriod"/>
            </a:pPr>
            <a:r>
              <a:rPr lang="en-GB" altLang="en-GB" sz="2000" noProof="1">
                <a:solidFill>
                  <a:srgbClr val="000000"/>
                </a:solidFill>
                <a:latin typeface="Abadi" panose="020B0604020104020204" pitchFamily="34" charset="0"/>
              </a:rPr>
              <a:t>Pie chart (px.pie()) showing the total successful launches per site </a:t>
            </a:r>
          </a:p>
          <a:p>
            <a:pPr marL="520700" lvl="1" indent="-342900">
              <a:buFont typeface="Arial" pitchFamily="34"/>
              <a:buChar char="•"/>
            </a:pPr>
            <a:r>
              <a:rPr lang="en-GB" altLang="en-GB" sz="2000" noProof="1">
                <a:solidFill>
                  <a:srgbClr val="000000"/>
                </a:solidFill>
                <a:latin typeface="Abadi" panose="020B0604020104020204" pitchFamily="34" charset="0"/>
              </a:rPr>
              <a:t>This makes it clear to see which sites are most successful</a:t>
            </a:r>
          </a:p>
          <a:p>
            <a:pPr marL="520700" lvl="1" indent="-342900">
              <a:buFont typeface="Arial" pitchFamily="34"/>
              <a:buChar char="•"/>
            </a:pPr>
            <a:r>
              <a:rPr lang="en-GB" altLang="en-GB" sz="2000" noProof="1">
                <a:solidFill>
                  <a:srgbClr val="000000"/>
                </a:solidFill>
                <a:latin typeface="Abadi" panose="020B0604020104020204" pitchFamily="34" charset="0"/>
              </a:rPr>
              <a:t>The chart could also be filtered (using a dcc.Dropdown() object) to see the success/failure ratio for an individual site</a:t>
            </a:r>
          </a:p>
          <a:p>
            <a:pPr marL="520700" lvl="1" indent="-342900">
              <a:buFont typeface="Arial" pitchFamily="34"/>
              <a:buChar char="•"/>
            </a:pPr>
            <a:endParaRPr lang="en-GB" altLang="en-GB" sz="2000" noProof="1">
              <a:solidFill>
                <a:srgbClr val="000000"/>
              </a:solidFill>
              <a:latin typeface="Abadi" panose="020B0604020104020204" pitchFamily="34" charset="0"/>
            </a:endParaRPr>
          </a:p>
          <a:p>
            <a:pPr marL="457200" indent="-457200">
              <a:buFont typeface="+mj-lt"/>
              <a:buAutoNum type="arabicPeriod"/>
            </a:pPr>
            <a:r>
              <a:rPr lang="en-GB" altLang="en-GB" sz="2000" noProof="1">
                <a:solidFill>
                  <a:srgbClr val="000000"/>
                </a:solidFill>
                <a:latin typeface="Abadi" panose="020B0604020104020204" pitchFamily="34" charset="0"/>
              </a:rPr>
              <a:t>Scatter graph (px.scatter()) to show the correlation between outcome (success or not) and payload mass (kg)</a:t>
            </a:r>
          </a:p>
          <a:p>
            <a:pPr marL="520700" lvl="1" indent="-342900">
              <a:buFont typeface="Arial" pitchFamily="34"/>
              <a:buChar char="•"/>
            </a:pPr>
            <a:r>
              <a:rPr lang="en-GB" altLang="en-GB" sz="2000" noProof="1">
                <a:solidFill>
                  <a:srgbClr val="000000"/>
                </a:solidFill>
                <a:latin typeface="Abadi" panose="020B0604020104020204" pitchFamily="34" charset="0"/>
              </a:rPr>
              <a:t>This could be filtered (using a RangeSlider() object) by ranges of payload masses</a:t>
            </a:r>
          </a:p>
          <a:p>
            <a:pPr marL="520700" lvl="1" indent="-342900">
              <a:buFont typeface="Arial" pitchFamily="34"/>
              <a:buChar char="•"/>
            </a:pPr>
            <a:r>
              <a:rPr lang="en-GB" altLang="en-GB" sz="2000" noProof="1">
                <a:solidFill>
                  <a:srgbClr val="000000"/>
                </a:solidFill>
                <a:latin typeface="Abadi" panose="020B0604020104020204" pitchFamily="34" charset="0"/>
              </a:rPr>
              <a:t>It could also be filtered by booster version</a:t>
            </a:r>
          </a:p>
        </p:txBody>
      </p:sp>
      <p:sp>
        <p:nvSpPr>
          <p:cNvPr id="3" name="Title 1">
            <a:extLst>
              <a:ext uri="{FF2B5EF4-FFF2-40B4-BE49-F238E27FC236}">
                <a16:creationId xmlns:a16="http://schemas.microsoft.com/office/drawing/2014/main" id="{519FC08B-7D2E-43A5-A528-821DCDCCCC82}"/>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FC857EDD-A3A7-434D-B8D5-401E872498DA}"/>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panose="020B0604020104020204" pitchFamily="34" charset="0"/>
              </a:rPr>
              <a:t>Predictive Analysis (Classification)</a:t>
            </a:r>
          </a:p>
        </p:txBody>
      </p:sp>
      <p:sp>
        <p:nvSpPr>
          <p:cNvPr id="6" name="Text Placeholder 4">
            <a:extLst>
              <a:ext uri="{FF2B5EF4-FFF2-40B4-BE49-F238E27FC236}">
                <a16:creationId xmlns:a16="http://schemas.microsoft.com/office/drawing/2014/main" id="{A63D7E05-A526-48A9-BD9A-1CAC4F2046A2}"/>
              </a:ext>
            </a:extLst>
          </p:cNvPr>
          <p:cNvSpPr txBox="1"/>
          <p:nvPr/>
        </p:nvSpPr>
        <p:spPr>
          <a:xfrm>
            <a:off x="770011" y="1727023"/>
            <a:ext cx="3314923" cy="3403953"/>
          </a:xfrm>
          <a:prstGeom prst="rect">
            <a:avLst/>
          </a:prstGeom>
        </p:spPr>
        <p:txBody>
          <a:bodyPr vert="horz" lIns="0" tIns="0" rIns="0" bIns="0" numCol="1" rtlCol="0" anchor="t">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chemeClr val="accent2"/>
                </a:solidFill>
                <a:latin typeface="Abadi" panose="020B0604020104020204" pitchFamily="34" charset="0"/>
              </a:rPr>
              <a:t>Model Development -&gt;</a:t>
            </a:r>
          </a:p>
          <a:p>
            <a:endParaRPr lang="en-GB" altLang="en-GB" sz="1400" noProof="1">
              <a:latin typeface="Abadi" panose="020B0604020104020204" pitchFamily="34" charset="0"/>
            </a:endParaRPr>
          </a:p>
          <a:p>
            <a:pPr marL="285750" indent="-285750">
              <a:buFont typeface="Arial" pitchFamily="34"/>
              <a:buChar char="•"/>
            </a:pPr>
            <a:r>
              <a:rPr lang="en-GB" altLang="en-GB" sz="1400" noProof="1">
                <a:latin typeface="Abadi" panose="020B0604020104020204" pitchFamily="34" charset="0"/>
              </a:rPr>
              <a:t>To prepare the dataset for model development:</a:t>
            </a:r>
          </a:p>
          <a:p>
            <a:pPr marL="285750" indent="-285750">
              <a:buFont typeface="Arial" pitchFamily="34"/>
              <a:buChar char="•"/>
            </a:pPr>
            <a:endParaRPr lang="en-GB" altLang="en-GB" sz="1400" noProof="1">
              <a:latin typeface="Abadi" panose="020B0604020104020204" pitchFamily="34" charset="0"/>
            </a:endParaRPr>
          </a:p>
          <a:p>
            <a:pPr marL="463550" lvl="1" indent="-285750">
              <a:buFont typeface="Arial" pitchFamily="34"/>
              <a:buChar char="•"/>
            </a:pPr>
            <a:r>
              <a:rPr lang="en-GB" altLang="en-GB" sz="1200" noProof="1">
                <a:latin typeface="Abadi" panose="020B0604020104020204" pitchFamily="34" charset="0"/>
              </a:rPr>
              <a:t>Load dataset		</a:t>
            </a:r>
          </a:p>
          <a:p>
            <a:pPr marL="463550" lvl="1" indent="-285750">
              <a:buFont typeface="Arial" pitchFamily="34"/>
              <a:buChar char="•"/>
            </a:pPr>
            <a:r>
              <a:rPr lang="en-GB" altLang="en-GB" sz="1200" noProof="1">
                <a:latin typeface="Abadi" panose="020B0604020104020204" pitchFamily="34" charset="0"/>
              </a:rPr>
              <a:t>Perform necessary data transformations (standardise and pre-process)</a:t>
            </a:r>
          </a:p>
          <a:p>
            <a:pPr marL="463550" lvl="1" indent="-285750">
              <a:buFont typeface="Arial" pitchFamily="34"/>
              <a:buChar char="•"/>
            </a:pPr>
            <a:r>
              <a:rPr lang="en-GB" altLang="en-GB" sz="1200" noProof="1">
                <a:latin typeface="Abadi" panose="020B0604020104020204" pitchFamily="34" charset="0"/>
              </a:rPr>
              <a:t>Split data into training and test data sets, using</a:t>
            </a:r>
            <a:r>
              <a:rPr lang="en-GB" altLang="en-GB" sz="1200" noProof="1">
                <a:solidFill>
                  <a:schemeClr val="accent4"/>
                </a:solidFill>
                <a:latin typeface="Abadi" panose="020B0604020104020204" pitchFamily="34" charset="0"/>
              </a:rPr>
              <a:t> train_test_split()</a:t>
            </a:r>
          </a:p>
          <a:p>
            <a:pPr marL="463550" lvl="1" indent="-285750">
              <a:buFont typeface="Arial" pitchFamily="34"/>
              <a:buChar char="•"/>
            </a:pPr>
            <a:r>
              <a:rPr lang="en-GB" altLang="en-GB" sz="1200" noProof="1">
                <a:latin typeface="Abadi" panose="020B0604020104020204" pitchFamily="34" charset="0"/>
              </a:rPr>
              <a:t>Decide which type of machine learning algorithms are most appropriate</a:t>
            </a:r>
          </a:p>
          <a:p>
            <a:pPr marL="463550" lvl="1" indent="-285750">
              <a:buFont typeface="Arial" pitchFamily="34"/>
              <a:buChar char="•"/>
            </a:pPr>
            <a:endParaRPr lang="en-GB" altLang="en-GB" sz="1200" noProof="1">
              <a:latin typeface="Abadi" panose="020B0604020104020204" pitchFamily="34" charset="0"/>
            </a:endParaRPr>
          </a:p>
          <a:p>
            <a:pPr marL="285750" indent="-285750">
              <a:buFont typeface="Arial" pitchFamily="34"/>
              <a:buChar char="•"/>
            </a:pPr>
            <a:r>
              <a:rPr lang="en-GB" altLang="en-GB" sz="1400" noProof="1">
                <a:latin typeface="Abadi" panose="020B0604020104020204" pitchFamily="34" charset="0"/>
              </a:rPr>
              <a:t>For each chosen algorithm:</a:t>
            </a:r>
          </a:p>
          <a:p>
            <a:pPr marL="463550" lvl="1" indent="-285750">
              <a:buFont typeface="Arial" pitchFamily="34"/>
              <a:buChar char="•"/>
            </a:pPr>
            <a:r>
              <a:rPr lang="en-GB" altLang="en-GB" sz="1200" noProof="1">
                <a:latin typeface="Abadi" panose="020B0604020104020204" pitchFamily="34" charset="0"/>
              </a:rPr>
              <a:t>Create a</a:t>
            </a:r>
            <a:r>
              <a:rPr lang="en-GB" altLang="en-GB" sz="1200" noProof="1">
                <a:solidFill>
                  <a:schemeClr val="accent4"/>
                </a:solidFill>
                <a:latin typeface="Abadi" panose="020B0604020104020204" pitchFamily="34" charset="0"/>
              </a:rPr>
              <a:t> GridSearchCV</a:t>
            </a:r>
            <a:r>
              <a:rPr lang="en-GB" altLang="en-GB" sz="1200" noProof="1">
                <a:latin typeface="Abadi" panose="020B0604020104020204" pitchFamily="34" charset="0"/>
              </a:rPr>
              <a:t> object and a dictionary of parameters</a:t>
            </a:r>
          </a:p>
          <a:p>
            <a:pPr marL="463550" lvl="1" indent="-285750">
              <a:buFont typeface="Arial" pitchFamily="34"/>
              <a:buChar char="•"/>
            </a:pPr>
            <a:r>
              <a:rPr lang="en-GB" altLang="en-GB" sz="1200" noProof="1">
                <a:latin typeface="Abadi" panose="020B0604020104020204" pitchFamily="34" charset="0"/>
              </a:rPr>
              <a:t>Fit the object to the parameters</a:t>
            </a:r>
          </a:p>
          <a:p>
            <a:pPr marL="463550" lvl="1" indent="-285750">
              <a:buFont typeface="Arial" pitchFamily="34"/>
              <a:buChar char="•"/>
            </a:pPr>
            <a:r>
              <a:rPr lang="en-GB" altLang="en-GB" sz="1200" noProof="1">
                <a:latin typeface="Abadi" panose="020B0604020104020204" pitchFamily="34" charset="0"/>
              </a:rPr>
              <a:t>Use the training data set to train the model</a:t>
            </a:r>
          </a:p>
        </p:txBody>
      </p:sp>
      <p:sp>
        <p:nvSpPr>
          <p:cNvPr id="7" name="Text Placeholder 6">
            <a:extLst>
              <a:ext uri="{FF2B5EF4-FFF2-40B4-BE49-F238E27FC236}">
                <a16:creationId xmlns:a16="http://schemas.microsoft.com/office/drawing/2014/main" id="{41314358-E524-4748-95A8-ADB1E7C4B267}"/>
              </a:ext>
            </a:extLst>
          </p:cNvPr>
          <p:cNvSpPr txBox="1"/>
          <p:nvPr/>
        </p:nvSpPr>
        <p:spPr>
          <a:xfrm>
            <a:off x="4239917" y="1677011"/>
            <a:ext cx="3959707" cy="3453965"/>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chemeClr val="accent2"/>
                </a:solidFill>
                <a:latin typeface="Abadi" panose="020B0604020104020204" pitchFamily="34" charset="0"/>
              </a:rPr>
              <a:t>Model Evaluation -&gt;</a:t>
            </a:r>
          </a:p>
          <a:p>
            <a:endParaRPr lang="en-GB" altLang="en-GB" sz="1400" noProof="1">
              <a:latin typeface="Abadi" panose="020B0604020104020204" pitchFamily="34" charset="0"/>
            </a:endParaRPr>
          </a:p>
          <a:p>
            <a:pPr marL="285750" indent="-285750">
              <a:buFont typeface="Arial" pitchFamily="34"/>
              <a:buChar char="•"/>
            </a:pPr>
            <a:r>
              <a:rPr lang="en-GB" altLang="en-GB" sz="1400" noProof="1">
                <a:latin typeface="Abadi" panose="020B0604020104020204" pitchFamily="34" charset="0"/>
              </a:rPr>
              <a:t>For each chosen algorithm:</a:t>
            </a:r>
          </a:p>
          <a:p>
            <a:pPr marL="285750" indent="-285750">
              <a:buFont typeface="Arial" pitchFamily="34"/>
              <a:buChar char="•"/>
            </a:pPr>
            <a:endParaRPr lang="en-GB" altLang="en-GB" sz="1400" noProof="1">
              <a:latin typeface="Abadi" panose="020B0604020104020204" pitchFamily="34" charset="0"/>
            </a:endParaRPr>
          </a:p>
          <a:p>
            <a:pPr marL="463550" lvl="1" indent="-285750">
              <a:buFont typeface="Arial" pitchFamily="34"/>
              <a:buChar char="•"/>
            </a:pPr>
            <a:r>
              <a:rPr lang="en-GB" altLang="en-GB" sz="1400" noProof="1">
                <a:latin typeface="Abadi" panose="020B0604020104020204" pitchFamily="34" charset="0"/>
              </a:rPr>
              <a:t>Using the output GridSearchCV object:</a:t>
            </a:r>
          </a:p>
          <a:p>
            <a:pPr marL="463550" lvl="1" indent="-285750">
              <a:buFont typeface="Arial" pitchFamily="34"/>
              <a:buChar char="•"/>
            </a:pPr>
            <a:endParaRPr lang="en-GB" altLang="en-GB" sz="1400" noProof="1">
              <a:latin typeface="Abadi" panose="020B0604020104020204" pitchFamily="34" charset="0"/>
            </a:endParaRPr>
          </a:p>
          <a:p>
            <a:pPr marL="647700" lvl="2" indent="-285750">
              <a:buFont typeface="Arial"/>
              <a:buChar char="•"/>
            </a:pPr>
            <a:r>
              <a:rPr lang="en-GB" altLang="en-GB" sz="1400" noProof="1">
                <a:latin typeface="Abadi" panose="020B0604020104020204" pitchFamily="34" charset="0"/>
              </a:rPr>
              <a:t>   Check the tuned hyperparameters (best_params_)</a:t>
            </a:r>
          </a:p>
          <a:p>
            <a:pPr marL="647700" lvl="2" indent="-285750">
              <a:buFont typeface="Arial"/>
              <a:buChar char="•"/>
            </a:pPr>
            <a:endParaRPr lang="en-GB" altLang="en-GB" sz="1400" noProof="1">
              <a:latin typeface="Abadi" panose="020B0604020104020204" pitchFamily="34" charset="0"/>
            </a:endParaRPr>
          </a:p>
          <a:p>
            <a:pPr marL="647700" lvl="2" indent="-285750">
              <a:buFont typeface="Arial"/>
              <a:buChar char="•"/>
            </a:pPr>
            <a:r>
              <a:rPr lang="en-GB" altLang="en-GB" sz="1400" noProof="1">
                <a:latin typeface="Abadi" panose="020B0604020104020204" pitchFamily="34" charset="0"/>
              </a:rPr>
              <a:t>   Check the accuracy (score and best_score_)</a:t>
            </a:r>
          </a:p>
          <a:p>
            <a:pPr marL="647700" lvl="2" indent="-285750">
              <a:buFont typeface="Arial"/>
              <a:buChar char="•"/>
            </a:pPr>
            <a:endParaRPr lang="en-GB" altLang="en-GB" sz="1400" noProof="1">
              <a:latin typeface="Abadi" panose="020B0604020104020204" pitchFamily="34" charset="0"/>
            </a:endParaRPr>
          </a:p>
          <a:p>
            <a:pPr marL="463550" lvl="1" indent="-285750">
              <a:buFont typeface="Arial" pitchFamily="34"/>
              <a:buChar char="•"/>
            </a:pPr>
            <a:r>
              <a:rPr lang="en-GB" altLang="en-GB" sz="1400" noProof="1">
                <a:latin typeface="Abadi" panose="020B0604020104020204" pitchFamily="34" charset="0"/>
              </a:rPr>
              <a:t>Plot and examine the Confusion Matrix</a:t>
            </a:r>
          </a:p>
          <a:p>
            <a:endParaRPr lang="en-GB" altLang="en-GB" sz="1400" noProof="1">
              <a:latin typeface="Abadi" panose="020B0604020104020204" pitchFamily="34" charset="0"/>
            </a:endParaRPr>
          </a:p>
        </p:txBody>
      </p:sp>
      <p:sp>
        <p:nvSpPr>
          <p:cNvPr id="8" name="Text Placeholder 9">
            <a:extLst>
              <a:ext uri="{FF2B5EF4-FFF2-40B4-BE49-F238E27FC236}">
                <a16:creationId xmlns:a16="http://schemas.microsoft.com/office/drawing/2014/main" id="{A2D988C4-8EC5-407C-92CC-353227259491}"/>
              </a:ext>
            </a:extLst>
          </p:cNvPr>
          <p:cNvSpPr txBox="1"/>
          <p:nvPr/>
        </p:nvSpPr>
        <p:spPr>
          <a:xfrm>
            <a:off x="8330755" y="1677011"/>
            <a:ext cx="3456432" cy="721421"/>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chemeClr val="accent2"/>
                </a:solidFill>
                <a:latin typeface="Abadi" panose="020B0604020104020204" pitchFamily="34" charset="0"/>
              </a:rPr>
              <a:t>Finding the Best Classification Model</a:t>
            </a:r>
          </a:p>
        </p:txBody>
      </p:sp>
    </p:spTree>
    <p:extLst>
      <p:ext uri="{BB962C8B-B14F-4D97-AF65-F5344CB8AC3E}">
        <p14:creationId xmlns:p14="http://schemas.microsoft.com/office/powerpoint/2010/main" val="18137112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32853"/>
            <a:ext cx="4915895" cy="5238427"/>
          </a:xfrm>
          <a:prstGeom prst="rect">
            <a:avLst/>
          </a:prstGeom>
        </p:spPr>
        <p:txBody>
          <a:bodyPr>
            <a:noAutofit/>
          </a:bodyPr>
          <a:lstStyle/>
          <a:p>
            <a:r>
              <a:rPr lang="en-GB" altLang="en-GB" sz="1600">
                <a:solidFill>
                  <a:srgbClr val="000000"/>
                </a:solidFill>
                <a:latin typeface="Abadi" panose="020B0604020104020204" pitchFamily="34" charset="0"/>
              </a:rPr>
              <a:t>The scatter plot of Launch Site vs. Flight Number shows that:</a:t>
            </a:r>
          </a:p>
          <a:p>
            <a:endParaRPr lang="en-GB" altLang="en-GB" sz="1600">
              <a:solidFill>
                <a:srgbClr val="000000"/>
              </a:solidFill>
              <a:latin typeface="Abadi" panose="020B0604020104020204" pitchFamily="34" charset="0"/>
            </a:endParaRPr>
          </a:p>
          <a:p>
            <a:pPr marL="285750" indent="-285750">
              <a:buFont typeface="Arial" pitchFamily="34"/>
              <a:buChar char="•"/>
            </a:pPr>
            <a:r>
              <a:rPr lang="en-GB" altLang="en-GB" sz="1600">
                <a:solidFill>
                  <a:srgbClr val="000000"/>
                </a:solidFill>
                <a:latin typeface="Abadi" panose="020B0604020104020204" pitchFamily="34" charset="0"/>
              </a:rPr>
              <a:t>As the number of flights increases, the rate of success at a launch site increases. </a:t>
            </a:r>
          </a:p>
          <a:p>
            <a:pPr marL="285750" indent="-285750">
              <a:buFont typeface="Arial" pitchFamily="34"/>
              <a:buChar char="•"/>
            </a:pPr>
            <a:endParaRPr lang="en-GB" altLang="en-GB" sz="1600">
              <a:solidFill>
                <a:srgbClr val="000000"/>
              </a:solidFill>
              <a:latin typeface="Abadi" panose="020B0604020104020204" pitchFamily="34" charset="0"/>
            </a:endParaRPr>
          </a:p>
          <a:p>
            <a:pPr marL="285750" indent="-285750">
              <a:buFont typeface="Arial" pitchFamily="34"/>
              <a:buChar char="•"/>
            </a:pPr>
            <a:r>
              <a:rPr lang="en-GB" altLang="en-GB" sz="1600">
                <a:solidFill>
                  <a:srgbClr val="000000"/>
                </a:solidFill>
                <a:latin typeface="Abadi" panose="020B0604020104020204" pitchFamily="34" charset="0"/>
              </a:rPr>
              <a:t>Most of the early flights (flight numbers &lt; 30) were launched from CCAFS SLC 40, and were generally unsuccessful.</a:t>
            </a:r>
          </a:p>
          <a:p>
            <a:pPr marL="285750" indent="-285750">
              <a:buFont typeface="Arial" pitchFamily="34"/>
              <a:buChar char="•"/>
            </a:pPr>
            <a:endParaRPr lang="en-GB" altLang="en-GB" sz="1600">
              <a:latin typeface="Abadi" panose="020B0604020104020204" pitchFamily="34" charset="0"/>
            </a:endParaRPr>
          </a:p>
          <a:p>
            <a:pPr marL="285750" indent="-285750">
              <a:buFont typeface="Arial" pitchFamily="34"/>
              <a:buChar char="•"/>
            </a:pPr>
            <a:r>
              <a:rPr lang="en-GB" altLang="en-GB" sz="1600">
                <a:solidFill>
                  <a:srgbClr val="000000"/>
                </a:solidFill>
                <a:latin typeface="Abadi" panose="020B0604020104020204" pitchFamily="34" charset="0"/>
              </a:rPr>
              <a:t>The flights from VAFB SLC 4E also show this trend, that earlier flights were less successful.</a:t>
            </a:r>
          </a:p>
          <a:p>
            <a:pPr marL="285750" indent="-285750">
              <a:buFont typeface="Arial" pitchFamily="34"/>
              <a:buChar char="•"/>
            </a:pPr>
            <a:endParaRPr lang="en-GB" altLang="en-GB" sz="1600">
              <a:solidFill>
                <a:srgbClr val="000000"/>
              </a:solidFill>
              <a:latin typeface="Abadi" panose="020B0604020104020204" pitchFamily="34" charset="0"/>
            </a:endParaRPr>
          </a:p>
          <a:p>
            <a:pPr marL="285750" indent="-285750">
              <a:buFont typeface="Arial" pitchFamily="34"/>
              <a:buChar char="•"/>
            </a:pPr>
            <a:r>
              <a:rPr lang="en-GB" altLang="en-GB" sz="1600">
                <a:solidFill>
                  <a:srgbClr val="000000"/>
                </a:solidFill>
                <a:latin typeface="Abadi" panose="020B0604020104020204" pitchFamily="34" charset="0"/>
              </a:rPr>
              <a:t>No early flights were launched from KSC LC 39A, so the launches from this site are more successful.</a:t>
            </a:r>
          </a:p>
          <a:p>
            <a:pPr marL="285750" indent="-285750">
              <a:buFont typeface="Arial" pitchFamily="34"/>
              <a:buChar char="•"/>
            </a:pPr>
            <a:endParaRPr lang="en-GB" altLang="en-GB" sz="1600">
              <a:solidFill>
                <a:srgbClr val="000000"/>
              </a:solidFill>
              <a:latin typeface="Abadi" panose="020B0604020104020204" pitchFamily="34" charset="0"/>
            </a:endParaRPr>
          </a:p>
          <a:p>
            <a:pPr marL="285750" indent="-285750">
              <a:buFont typeface="Arial" pitchFamily="34"/>
              <a:buChar char="•"/>
            </a:pPr>
            <a:r>
              <a:rPr lang="en-GB" altLang="en-GB" sz="1600">
                <a:solidFill>
                  <a:srgbClr val="000000"/>
                </a:solidFill>
                <a:latin typeface="Abadi" panose="020B0604020104020204" pitchFamily="34" charset="0"/>
              </a:rPr>
              <a:t>Above a flight number of around 30, there are significantly more successful landings (Class = 1).</a:t>
            </a:r>
          </a:p>
        </p:txBody>
      </p:sp>
      <p:sp>
        <p:nvSpPr>
          <p:cNvPr id="4" name="Title 1">
            <a:extLst>
              <a:ext uri="{FF2B5EF4-FFF2-40B4-BE49-F238E27FC236}">
                <a16:creationId xmlns:a16="http://schemas.microsoft.com/office/drawing/2014/main" id="{54F4FCC5-6E7E-4FF0-BE45-680EEC392C9F}"/>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6" name="Picture 5" descr="Chart, scatter chart  Description automatically generated">
            <a:extLst>
              <a:ext uri="{FF2B5EF4-FFF2-40B4-BE49-F238E27FC236}">
                <a16:creationId xmlns:a16="http://schemas.microsoft.com/office/drawing/2014/main" id="{59EEC477-C333-4AEF-926E-84620823B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39" y="1447800"/>
            <a:ext cx="5331147" cy="48427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359"/>
            <a:ext cx="3932238" cy="4594986"/>
          </a:xfrm>
          <a:prstGeom prst="rect">
            <a:avLst/>
          </a:prstGeom>
        </p:spPr>
        <p:txBody>
          <a:bodyPr>
            <a:noAutofit/>
          </a:bodyPr>
          <a:lstStyle/>
          <a:p>
            <a:r>
              <a:rPr lang="en-GB" altLang="en-GB" sz="1600">
                <a:solidFill>
                  <a:srgbClr val="000000"/>
                </a:solidFill>
                <a:latin typeface="Abadi" panose="020B0604020104020204" pitchFamily="34" charset="0"/>
              </a:rPr>
              <a:t>The scatter plot of Launch Site vs. Payload Mass</a:t>
            </a:r>
            <a:endParaRPr lang="en-US" sz="1600">
              <a:latin typeface="Abadi" panose="020B0604020104020204" pitchFamily="34" charset="0"/>
            </a:endParaRPr>
          </a:p>
          <a:p>
            <a:r>
              <a:rPr lang="en-GB" altLang="en-GB" sz="1600">
                <a:solidFill>
                  <a:srgbClr val="000000"/>
                </a:solidFill>
                <a:latin typeface="Abadi" panose="020B0604020104020204" pitchFamily="34" charset="0"/>
              </a:rPr>
              <a:t> shows that:</a:t>
            </a:r>
            <a:endParaRPr lang="en-GB" altLang="en-GB" sz="1600">
              <a:latin typeface="Abadi" panose="020B0604020104020204" pitchFamily="34" charset="0"/>
            </a:endParaRPr>
          </a:p>
          <a:p>
            <a:endParaRPr lang="en-GB" altLang="en-GB" sz="1600">
              <a:solidFill>
                <a:srgbClr val="000000"/>
              </a:solidFill>
              <a:latin typeface="Abadi" panose="020B0604020104020204" pitchFamily="34" charset="0"/>
            </a:endParaRPr>
          </a:p>
          <a:p>
            <a:pPr marL="285750" indent="-285750">
              <a:buFont typeface="Arial" pitchFamily="34"/>
              <a:buChar char="•"/>
            </a:pPr>
            <a:r>
              <a:rPr lang="en-GB" altLang="en-GB" sz="1600">
                <a:solidFill>
                  <a:srgbClr val="000000"/>
                </a:solidFill>
                <a:latin typeface="Abadi" panose="020B0604020104020204" pitchFamily="34" charset="0"/>
              </a:rPr>
              <a:t>Above a payload mass of around 7000 kg, there are very few unsuccessful landings, but there is also far less data for these heavier launches.</a:t>
            </a:r>
          </a:p>
          <a:p>
            <a:pPr marL="285750" indent="-285750">
              <a:buFont typeface="Arial" pitchFamily="34"/>
              <a:buChar char="•"/>
            </a:pPr>
            <a:endParaRPr lang="en-GB" altLang="en-GB" sz="1600">
              <a:solidFill>
                <a:srgbClr val="000000"/>
              </a:solidFill>
              <a:latin typeface="Abadi" panose="020B0604020104020204" pitchFamily="34" charset="0"/>
            </a:endParaRPr>
          </a:p>
          <a:p>
            <a:pPr marL="285750" indent="-285750">
              <a:buFont typeface="Arial" pitchFamily="34"/>
              <a:buChar char="•"/>
            </a:pPr>
            <a:r>
              <a:rPr lang="en-GB" altLang="en-GB" sz="1600">
                <a:solidFill>
                  <a:srgbClr val="000000"/>
                </a:solidFill>
                <a:latin typeface="Abadi" panose="020B0604020104020204" pitchFamily="34" charset="0"/>
              </a:rPr>
              <a:t>There is no clear correlation between payload mass and success rate for a given launch site.</a:t>
            </a:r>
          </a:p>
          <a:p>
            <a:endParaRPr lang="en-GB" altLang="en-GB" sz="1600">
              <a:latin typeface="Abadi" panose="020B0604020104020204" pitchFamily="34" charset="0"/>
            </a:endParaRPr>
          </a:p>
          <a:p>
            <a:pPr marL="285750" indent="-285750">
              <a:buFont typeface="Arial" pitchFamily="34"/>
              <a:buChar char="•"/>
            </a:pPr>
            <a:r>
              <a:rPr lang="en-GB" altLang="en-GB" sz="1600">
                <a:solidFill>
                  <a:srgbClr val="000000"/>
                </a:solidFill>
                <a:latin typeface="Abadi" panose="020B0604020104020204" pitchFamily="34" charset="0"/>
              </a:rPr>
              <a:t>All sites launched a variety of payload masses, with most of the launches from CCAFS SLC 40 being comparatively lighter payloads (with some outliers).</a:t>
            </a:r>
          </a:p>
        </p:txBody>
      </p:sp>
      <p:sp>
        <p:nvSpPr>
          <p:cNvPr id="4" name="Title 1">
            <a:extLst>
              <a:ext uri="{FF2B5EF4-FFF2-40B4-BE49-F238E27FC236}">
                <a16:creationId xmlns:a16="http://schemas.microsoft.com/office/drawing/2014/main" id="{B6CCD949-E788-4375-9B07-478FA5684BC1}"/>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Picture 5" descr="A picture containing text  Description automatically generated">
            <a:extLst>
              <a:ext uri="{FF2B5EF4-FFF2-40B4-BE49-F238E27FC236}">
                <a16:creationId xmlns:a16="http://schemas.microsoft.com/office/drawing/2014/main" id="{5F637CFD-0BE4-4A7E-8F64-8B2741BB8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251" y="1484784"/>
            <a:ext cx="6330936" cy="3998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Autofit/>
          </a:bodyPr>
          <a:lstStyle/>
          <a:p>
            <a:r>
              <a:rPr lang="en-GB" altLang="en-GB" sz="1800" noProof="1">
                <a:solidFill>
                  <a:srgbClr val="000000"/>
                </a:solidFill>
                <a:latin typeface="Abadi" panose="020B0604020104020204" pitchFamily="34" charset="0"/>
              </a:rPr>
              <a:t>The bar chart of Success Rate vs. Orbit Type shows that the following orbits have the highest (100%) success rate:</a:t>
            </a:r>
          </a:p>
          <a:p>
            <a:endParaRPr lang="en-GB" altLang="en-GB" sz="1800" noProof="1">
              <a:solidFill>
                <a:srgbClr val="000000"/>
              </a:solidFill>
              <a:latin typeface="Abadi" panose="020B0604020104020204" pitchFamily="34" charset="0"/>
            </a:endParaRPr>
          </a:p>
          <a:p>
            <a:pPr marL="285750" indent="-285750">
              <a:buFont typeface="Arial" pitchFamily="34"/>
              <a:buChar char="•"/>
            </a:pPr>
            <a:r>
              <a:rPr lang="en-GB" altLang="en-GB" sz="1800" noProof="1">
                <a:solidFill>
                  <a:srgbClr val="000000"/>
                </a:solidFill>
                <a:latin typeface="Abadi" panose="020B0604020104020204" pitchFamily="34" charset="0"/>
              </a:rPr>
              <a:t>ES-L1 (Earth-Sun First Lagrangian Point)</a:t>
            </a:r>
          </a:p>
          <a:p>
            <a:pPr marL="285750" indent="-285750">
              <a:buFont typeface="Arial" pitchFamily="34"/>
              <a:buChar char="•"/>
            </a:pPr>
            <a:r>
              <a:rPr lang="en-GB" altLang="en-GB" sz="1800" noProof="1">
                <a:solidFill>
                  <a:srgbClr val="000000"/>
                </a:solidFill>
                <a:latin typeface="Abadi" panose="020B0604020104020204" pitchFamily="34" charset="0"/>
              </a:rPr>
              <a:t>GEO (Geostationary Orbit)</a:t>
            </a:r>
          </a:p>
          <a:p>
            <a:pPr marL="285750" indent="-285750">
              <a:buFont typeface="Arial" pitchFamily="34"/>
              <a:buChar char="•"/>
            </a:pPr>
            <a:r>
              <a:rPr lang="en-GB" altLang="en-GB" sz="1800" noProof="1">
                <a:solidFill>
                  <a:srgbClr val="000000"/>
                </a:solidFill>
                <a:latin typeface="Abadi" panose="020B0604020104020204" pitchFamily="34" charset="0"/>
              </a:rPr>
              <a:t>HEO (High Earth Orbit)</a:t>
            </a:r>
          </a:p>
          <a:p>
            <a:pPr marL="285750" indent="-285750">
              <a:buFont typeface="Arial" pitchFamily="34"/>
              <a:buChar char="•"/>
            </a:pPr>
            <a:r>
              <a:rPr lang="en-GB" altLang="en-GB" sz="1800" noProof="1">
                <a:solidFill>
                  <a:srgbClr val="000000"/>
                </a:solidFill>
                <a:latin typeface="Abadi" panose="020B0604020104020204" pitchFamily="34" charset="0"/>
              </a:rPr>
              <a:t>SSO (Sun-synchronous Orbit)</a:t>
            </a:r>
          </a:p>
          <a:p>
            <a:pPr marL="285750" indent="-285750">
              <a:buFont typeface="Arial" pitchFamily="34"/>
              <a:buChar char="•"/>
            </a:pPr>
            <a:endParaRPr lang="en-GB" altLang="en-GB" sz="1800" noProof="1">
              <a:solidFill>
                <a:srgbClr val="000000"/>
              </a:solidFill>
              <a:latin typeface="Abadi" panose="020B0604020104020204" pitchFamily="34" charset="0"/>
            </a:endParaRPr>
          </a:p>
          <a:p>
            <a:r>
              <a:rPr lang="en-GB" altLang="en-GB" sz="1800" noProof="1">
                <a:solidFill>
                  <a:srgbClr val="000000"/>
                </a:solidFill>
                <a:latin typeface="Abadi" panose="020B0604020104020204" pitchFamily="34" charset="0"/>
              </a:rPr>
              <a:t>The orbit with the lowest (0%) success rate is:</a:t>
            </a:r>
          </a:p>
          <a:p>
            <a:pPr marL="285750" indent="-285750">
              <a:buFont typeface="Arial" pitchFamily="34"/>
              <a:buChar char="•"/>
            </a:pPr>
            <a:r>
              <a:rPr lang="en-GB" altLang="en-GB" sz="1800" noProof="1">
                <a:solidFill>
                  <a:srgbClr val="000000"/>
                </a:solidFill>
                <a:latin typeface="Abadi" panose="020B0604020104020204" pitchFamily="34" charset="0"/>
              </a:rPr>
              <a:t>SO (Heliocentric Orbit)</a:t>
            </a:r>
          </a:p>
        </p:txBody>
      </p:sp>
      <p:sp>
        <p:nvSpPr>
          <p:cNvPr id="4" name="Title 1">
            <a:extLst>
              <a:ext uri="{FF2B5EF4-FFF2-40B4-BE49-F238E27FC236}">
                <a16:creationId xmlns:a16="http://schemas.microsoft.com/office/drawing/2014/main" id="{D4811A61-F7FB-4B19-9ED1-E0E2554A5BE8}"/>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6" name="Picture 5" descr="Chart, bar chart  Description automatically generated">
            <a:extLst>
              <a:ext uri="{FF2B5EF4-FFF2-40B4-BE49-F238E27FC236}">
                <a16:creationId xmlns:a16="http://schemas.microsoft.com/office/drawing/2014/main" id="{9DF5E456-6C42-4884-96F0-5702FBFC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1457693"/>
            <a:ext cx="6334497" cy="4300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0901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41336"/>
            <a:ext cx="5325989" cy="3811588"/>
          </a:xfrm>
          <a:prstGeom prst="rect">
            <a:avLst/>
          </a:prstGeom>
        </p:spPr>
        <p:txBody>
          <a:bodyPr>
            <a:noAutofit/>
          </a:bodyPr>
          <a:lstStyle/>
          <a:p>
            <a:r>
              <a:rPr lang="en-GB" altLang="en-GB" sz="1800">
                <a:solidFill>
                  <a:srgbClr val="000000"/>
                </a:solidFill>
                <a:latin typeface="Abadi" panose="020B0604020104020204" pitchFamily="34" charset="0"/>
              </a:rPr>
              <a:t>This scatter plot of Orbit Type vs. Flight number shows a few useful things that the previous plots did not, such as:</a:t>
            </a:r>
          </a:p>
          <a:p>
            <a:pPr marL="285750" indent="-285750">
              <a:buFont typeface="Arial" pitchFamily="34"/>
              <a:buChar char="•"/>
            </a:pPr>
            <a:r>
              <a:rPr lang="en-GB" altLang="en-GB" sz="1800">
                <a:solidFill>
                  <a:srgbClr val="000000"/>
                </a:solidFill>
                <a:latin typeface="Abadi" panose="020B0604020104020204" pitchFamily="34" charset="0"/>
              </a:rPr>
              <a:t>The 100% success rate of GEO, HEO, and ES-L1 orbits can be explained by only having 1 flight into the respective orbits. </a:t>
            </a:r>
          </a:p>
          <a:p>
            <a:pPr marL="285750" indent="-285750">
              <a:buFont typeface="Arial" pitchFamily="34"/>
              <a:buChar char="•"/>
            </a:pPr>
            <a:r>
              <a:rPr lang="en-GB" altLang="en-GB" sz="1800">
                <a:solidFill>
                  <a:srgbClr val="000000"/>
                </a:solidFill>
                <a:latin typeface="Abadi" panose="020B0604020104020204" pitchFamily="34" charset="0"/>
              </a:rPr>
              <a:t>The 100% success rate in SSO is more impressive, with 5 successful flights.</a:t>
            </a:r>
          </a:p>
          <a:p>
            <a:pPr marL="285750" indent="-285750">
              <a:buFont typeface="Arial" pitchFamily="34"/>
              <a:buChar char="•"/>
            </a:pPr>
            <a:r>
              <a:rPr lang="en-GB" altLang="en-GB" sz="1800">
                <a:solidFill>
                  <a:srgbClr val="000000"/>
                </a:solidFill>
                <a:latin typeface="Abadi" panose="020B0604020104020204" pitchFamily="34" charset="0"/>
              </a:rPr>
              <a:t>There is little relationship between Flight Number and Success Rate for GTO.</a:t>
            </a:r>
          </a:p>
          <a:p>
            <a:pPr marL="285750" indent="-285750">
              <a:buFont typeface="Arial" pitchFamily="34"/>
              <a:buChar char="•"/>
            </a:pPr>
            <a:r>
              <a:rPr lang="en-GB" altLang="en-GB" sz="1800">
                <a:solidFill>
                  <a:srgbClr val="000000"/>
                </a:solidFill>
                <a:latin typeface="Abadi" panose="020B0604020104020204" pitchFamily="34" charset="0"/>
              </a:rPr>
              <a:t>Generally, as Flight Number increases, the success rate increases. This is most extreme for LEO, where unsuccessful landings only occurred for the low flight numbers (early launches).</a:t>
            </a:r>
          </a:p>
        </p:txBody>
      </p:sp>
      <p:sp>
        <p:nvSpPr>
          <p:cNvPr id="4" name="Title 1">
            <a:extLst>
              <a:ext uri="{FF2B5EF4-FFF2-40B4-BE49-F238E27FC236}">
                <a16:creationId xmlns:a16="http://schemas.microsoft.com/office/drawing/2014/main" id="{021C109C-C017-4D19-928F-AED25AC30125}"/>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6" name="Picture 5" descr="Chart, scatter chart  Description automatically generated">
            <a:extLst>
              <a:ext uri="{FF2B5EF4-FFF2-40B4-BE49-F238E27FC236}">
                <a16:creationId xmlns:a16="http://schemas.microsoft.com/office/drawing/2014/main" id="{6F1BE995-C7F2-4643-B604-1B17081EA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1447800"/>
            <a:ext cx="5691189" cy="50486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44478"/>
            <a:ext cx="5325990" cy="3811588"/>
          </a:xfrm>
          <a:prstGeom prst="rect">
            <a:avLst/>
          </a:prstGeom>
        </p:spPr>
        <p:txBody>
          <a:bodyPr>
            <a:noAutofit/>
          </a:bodyPr>
          <a:lstStyle/>
          <a:p>
            <a:r>
              <a:rPr lang="en-GB" altLang="en-GB" sz="1800">
                <a:solidFill>
                  <a:srgbClr val="000000"/>
                </a:solidFill>
                <a:latin typeface="Abadi" panose="020B0604020104020204" pitchFamily="34" charset="0"/>
              </a:rPr>
              <a:t>This scatter plot of Orbit Type vs. Payload Mass shows that:</a:t>
            </a:r>
          </a:p>
          <a:p>
            <a:endParaRPr lang="en-GB" altLang="en-GB" sz="1800">
              <a:solidFill>
                <a:srgbClr val="000000"/>
              </a:solidFill>
              <a:latin typeface="Abadi" panose="020B0604020104020204" pitchFamily="34" charset="0"/>
            </a:endParaRPr>
          </a:p>
          <a:p>
            <a:pPr marL="285750" indent="-285750">
              <a:buFont typeface="Arial" pitchFamily="34"/>
              <a:buChar char="•"/>
            </a:pPr>
            <a:r>
              <a:rPr lang="en-GB" altLang="en-GB" sz="1800">
                <a:solidFill>
                  <a:srgbClr val="000000"/>
                </a:solidFill>
                <a:latin typeface="Abadi" panose="020B0604020104020204" pitchFamily="34" charset="0"/>
              </a:rPr>
              <a:t>The following orbit types have more success with heavy payloads:</a:t>
            </a:r>
          </a:p>
          <a:p>
            <a:pPr marL="463550" lvl="1" indent="-285750">
              <a:buFont typeface="Arial" pitchFamily="34"/>
              <a:buChar char="•"/>
            </a:pPr>
            <a:r>
              <a:rPr lang="en-GB" altLang="en-GB" sz="1800">
                <a:solidFill>
                  <a:srgbClr val="000000"/>
                </a:solidFill>
                <a:latin typeface="Abadi" panose="020B0604020104020204" pitchFamily="34" charset="0"/>
              </a:rPr>
              <a:t>PO (although the number of data points is small)</a:t>
            </a:r>
          </a:p>
          <a:p>
            <a:pPr marL="463550" lvl="1" indent="-285750">
              <a:buFont typeface="Arial" pitchFamily="34"/>
              <a:buChar char="•"/>
            </a:pPr>
            <a:r>
              <a:rPr lang="en-GB" altLang="en-GB" sz="1800">
                <a:solidFill>
                  <a:srgbClr val="000000"/>
                </a:solidFill>
                <a:latin typeface="Abadi" panose="020B0604020104020204" pitchFamily="34" charset="0"/>
              </a:rPr>
              <a:t>ISS</a:t>
            </a:r>
          </a:p>
          <a:p>
            <a:pPr marL="463550" lvl="1" indent="-285750">
              <a:buFont typeface="Arial" pitchFamily="34"/>
              <a:buChar char="•"/>
            </a:pPr>
            <a:r>
              <a:rPr lang="en-GB" altLang="en-GB" sz="1800">
                <a:solidFill>
                  <a:srgbClr val="000000"/>
                </a:solidFill>
                <a:latin typeface="Abadi" panose="020B0604020104020204" pitchFamily="34" charset="0"/>
              </a:rPr>
              <a:t>LEO</a:t>
            </a:r>
          </a:p>
          <a:p>
            <a:pPr marL="463550" lvl="1" indent="-285750">
              <a:buClr>
                <a:srgbClr val="188659"/>
              </a:buClr>
              <a:buFont typeface="Arial" pitchFamily="34"/>
              <a:buChar char="•"/>
            </a:pPr>
            <a:endParaRPr lang="en-GB" altLang="en-GB" sz="1800">
              <a:solidFill>
                <a:srgbClr val="000000"/>
              </a:solidFill>
              <a:latin typeface="Abadi" panose="020B0604020104020204" pitchFamily="34" charset="0"/>
            </a:endParaRPr>
          </a:p>
          <a:p>
            <a:pPr marL="285750" indent="-285750">
              <a:buFont typeface="Arial" pitchFamily="34"/>
              <a:buChar char="•"/>
            </a:pPr>
            <a:r>
              <a:rPr lang="en-GB" altLang="en-GB" sz="1800">
                <a:solidFill>
                  <a:srgbClr val="000000"/>
                </a:solidFill>
                <a:latin typeface="Abadi" panose="020B0604020104020204" pitchFamily="34" charset="0"/>
              </a:rPr>
              <a:t>For GTO, the relationship between payload mass and success rate is unclear.</a:t>
            </a:r>
          </a:p>
          <a:p>
            <a:pPr marL="285750" indent="-285750">
              <a:buFont typeface="Arial" pitchFamily="34"/>
              <a:buChar char="•"/>
            </a:pPr>
            <a:endParaRPr lang="en-GB" altLang="en-GB" sz="1800">
              <a:solidFill>
                <a:srgbClr val="000000"/>
              </a:solidFill>
              <a:latin typeface="Abadi" panose="020B0604020104020204" pitchFamily="34" charset="0"/>
            </a:endParaRPr>
          </a:p>
          <a:p>
            <a:pPr marL="285750" indent="-285750">
              <a:buFont typeface="Arial" pitchFamily="34"/>
              <a:buChar char="•"/>
            </a:pPr>
            <a:r>
              <a:rPr lang="en-GB" altLang="en-GB" sz="1800">
                <a:solidFill>
                  <a:srgbClr val="000000"/>
                </a:solidFill>
                <a:latin typeface="Abadi" panose="020B0604020104020204" pitchFamily="34" charset="0"/>
              </a:rPr>
              <a:t>VLEO (Very Low Earth Orbit) launches are associated with heavier payloads, which makes intuitive sense.</a:t>
            </a:r>
          </a:p>
        </p:txBody>
      </p:sp>
      <p:sp>
        <p:nvSpPr>
          <p:cNvPr id="4" name="Title 1">
            <a:extLst>
              <a:ext uri="{FF2B5EF4-FFF2-40B4-BE49-F238E27FC236}">
                <a16:creationId xmlns:a16="http://schemas.microsoft.com/office/drawing/2014/main" id="{AFE7D9E4-306D-49E3-9AC4-15D566FC72AD}"/>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6" name="Picture 5" descr="Chart, scatter chart  Description automatically generated">
            <a:extLst>
              <a:ext uri="{FF2B5EF4-FFF2-40B4-BE49-F238E27FC236}">
                <a16:creationId xmlns:a16="http://schemas.microsoft.com/office/drawing/2014/main" id="{3A80FB19-5FEE-46B0-86C3-B52CBE83A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47799"/>
            <a:ext cx="5667214" cy="43327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56835"/>
            <a:ext cx="3932238" cy="3811588"/>
          </a:xfrm>
          <a:prstGeom prst="rect">
            <a:avLst/>
          </a:prstGeom>
        </p:spPr>
        <p:txBody>
          <a:bodyPr>
            <a:noAutofit/>
          </a:bodyPr>
          <a:lstStyle/>
          <a:p>
            <a:r>
              <a:rPr lang="en-GB" altLang="en-GB" sz="1800">
                <a:solidFill>
                  <a:srgbClr val="000000"/>
                </a:solidFill>
                <a:latin typeface="Abadi" panose="020B0604020104020204" pitchFamily="34" charset="0"/>
              </a:rPr>
              <a:t>The line chart of yearly average success rate shows that:</a:t>
            </a:r>
          </a:p>
          <a:p>
            <a:endParaRPr lang="en-GB" altLang="en-GB" sz="1800">
              <a:solidFill>
                <a:srgbClr val="000000"/>
              </a:solidFill>
              <a:latin typeface="Abadi" panose="020B0604020104020204" pitchFamily="34" charset="0"/>
            </a:endParaRPr>
          </a:p>
          <a:p>
            <a:pPr marL="285750" indent="-285750">
              <a:buFont typeface="Arial" pitchFamily="34"/>
              <a:buChar char="•"/>
            </a:pPr>
            <a:r>
              <a:rPr lang="en-GB" altLang="en-GB" sz="1800">
                <a:solidFill>
                  <a:srgbClr val="000000"/>
                </a:solidFill>
                <a:latin typeface="Abadi" panose="020B0604020104020204" pitchFamily="34" charset="0"/>
              </a:rPr>
              <a:t>Between 2010 and 2013, all landings were unsuccessful (as the success rate is 0).</a:t>
            </a:r>
          </a:p>
          <a:p>
            <a:pPr marL="285750" indent="-285750">
              <a:buFont typeface="Arial" pitchFamily="34"/>
              <a:buChar char="•"/>
            </a:pPr>
            <a:endParaRPr lang="en-GB" altLang="en-GB" sz="1800">
              <a:solidFill>
                <a:srgbClr val="000000"/>
              </a:solidFill>
              <a:latin typeface="Abadi" panose="020B0604020104020204" pitchFamily="34" charset="0"/>
            </a:endParaRPr>
          </a:p>
          <a:p>
            <a:pPr marL="285750" indent="-285750">
              <a:buFont typeface="Arial" pitchFamily="34"/>
              <a:buChar char="•"/>
            </a:pPr>
            <a:r>
              <a:rPr lang="en-GB" altLang="en-GB" sz="1800">
                <a:solidFill>
                  <a:srgbClr val="000000"/>
                </a:solidFill>
                <a:latin typeface="Abadi" panose="020B0604020104020204" pitchFamily="34" charset="0"/>
              </a:rPr>
              <a:t>After 2013, the success rate generally increased, despite small dips in 2018 and 2020.</a:t>
            </a:r>
          </a:p>
          <a:p>
            <a:pPr marL="285750" indent="-285750">
              <a:buFont typeface="Arial" pitchFamily="34"/>
              <a:buChar char="•"/>
            </a:pPr>
            <a:endParaRPr lang="en-GB" altLang="en-GB" sz="1800">
              <a:solidFill>
                <a:srgbClr val="000000"/>
              </a:solidFill>
              <a:latin typeface="Abadi" panose="020B0604020104020204" pitchFamily="34" charset="0"/>
            </a:endParaRPr>
          </a:p>
          <a:p>
            <a:pPr marL="285750" indent="-285750">
              <a:buFont typeface="Arial" pitchFamily="34"/>
              <a:buChar char="•"/>
            </a:pPr>
            <a:r>
              <a:rPr lang="en-GB" altLang="en-GB" sz="1800">
                <a:solidFill>
                  <a:srgbClr val="000000"/>
                </a:solidFill>
                <a:latin typeface="Abadi" panose="020B0604020104020204" pitchFamily="34" charset="0"/>
              </a:rPr>
              <a:t>After 2016, there was always a greater than 50% chance of success.</a:t>
            </a:r>
          </a:p>
        </p:txBody>
      </p:sp>
      <p:sp>
        <p:nvSpPr>
          <p:cNvPr id="4" name="Title 1">
            <a:extLst>
              <a:ext uri="{FF2B5EF4-FFF2-40B4-BE49-F238E27FC236}">
                <a16:creationId xmlns:a16="http://schemas.microsoft.com/office/drawing/2014/main" id="{6D35FD2D-1BD2-45D7-B015-1A96C241520B}"/>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6" name="Picture 5" descr="Chart  Description automatically generated with medium confidence">
            <a:extLst>
              <a:ext uri="{FF2B5EF4-FFF2-40B4-BE49-F238E27FC236}">
                <a16:creationId xmlns:a16="http://schemas.microsoft.com/office/drawing/2014/main" id="{2BEF1D17-E99C-463B-B6D9-9C809CA3D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770" y="1392255"/>
            <a:ext cx="5979219" cy="40734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659448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GB" altLang="en-GB" sz="1600">
              <a:solidFill>
                <a:srgbClr val="000000"/>
              </a:solidFill>
              <a:latin typeface="Georgia"/>
            </a:endParaRPr>
          </a:p>
          <a:p>
            <a:r>
              <a:rPr lang="en-GB" altLang="en-GB" sz="1600">
                <a:solidFill>
                  <a:srgbClr val="000000"/>
                </a:solidFill>
                <a:latin typeface="Georgia"/>
              </a:rPr>
              <a:t>Find the names of the unique launch sites.</a:t>
            </a:r>
          </a:p>
          <a:p>
            <a:endParaRPr lang="en-GB" altLang="en-GB" sz="1600">
              <a:solidFill>
                <a:srgbClr val="000000"/>
              </a:solidFill>
              <a:latin typeface="Georgia"/>
            </a:endParaRPr>
          </a:p>
          <a:p>
            <a:endParaRPr lang="en-GB" altLang="en-GB" sz="1600">
              <a:solidFill>
                <a:srgbClr val="000000"/>
              </a:solidFill>
              <a:latin typeface="Georgia"/>
            </a:endParaRPr>
          </a:p>
          <a:p>
            <a:endParaRPr lang="en-GB" altLang="en-GB" sz="1600">
              <a:solidFill>
                <a:srgbClr val="000000"/>
              </a:solidFill>
              <a:latin typeface="Georgia"/>
            </a:endParaRPr>
          </a:p>
          <a:p>
            <a:endParaRPr lang="en-GB" altLang="en-GB" sz="1600">
              <a:solidFill>
                <a:srgbClr val="000000"/>
              </a:solidFill>
              <a:latin typeface="Georgia"/>
            </a:endParaRPr>
          </a:p>
          <a:p>
            <a:r>
              <a:rPr lang="en-GB" altLang="en-GB" sz="1600">
                <a:solidFill>
                  <a:srgbClr val="000000"/>
                </a:solidFill>
                <a:latin typeface="Georgia"/>
              </a:rPr>
              <a:t>The word UNIQUE returns only unique values from the LAUNCH_SITE column of the SPACEXTBL table.</a:t>
            </a:r>
          </a:p>
        </p:txBody>
      </p:sp>
      <p:sp>
        <p:nvSpPr>
          <p:cNvPr id="3" name="Title 1">
            <a:extLst>
              <a:ext uri="{FF2B5EF4-FFF2-40B4-BE49-F238E27FC236}">
                <a16:creationId xmlns:a16="http://schemas.microsoft.com/office/drawing/2014/main" id="{86E60219-AE1B-47B6-9A1D-F2865D04BE52}"/>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6" name="Picture 5">
            <a:extLst>
              <a:ext uri="{FF2B5EF4-FFF2-40B4-BE49-F238E27FC236}">
                <a16:creationId xmlns:a16="http://schemas.microsoft.com/office/drawing/2014/main" id="{4152756F-D505-4D94-886F-61C2C5791D45}"/>
              </a:ext>
            </a:extLst>
          </p:cNvPr>
          <p:cNvPicPr>
            <a:picLocks noChangeAspect="1"/>
          </p:cNvPicPr>
          <p:nvPr/>
        </p:nvPicPr>
        <p:blipFill>
          <a:blip r:embed="rId3"/>
          <a:srcRect r="22751"/>
          <a:stretch>
            <a:fillRect/>
          </a:stretch>
        </p:blipFill>
        <p:spPr>
          <a:xfrm>
            <a:off x="770011" y="2553023"/>
            <a:ext cx="10651979" cy="748116"/>
          </a:xfrm>
          <a:prstGeom prst="rect">
            <a:avLst/>
          </a:prstGeom>
        </p:spPr>
      </p:pic>
      <p:pic>
        <p:nvPicPr>
          <p:cNvPr id="7" name="Picture 6">
            <a:extLst>
              <a:ext uri="{FF2B5EF4-FFF2-40B4-BE49-F238E27FC236}">
                <a16:creationId xmlns:a16="http://schemas.microsoft.com/office/drawing/2014/main" id="{03E1C3DE-7AFE-453B-9898-6A684D05D2AD}"/>
              </a:ext>
            </a:extLst>
          </p:cNvPr>
          <p:cNvPicPr>
            <a:picLocks noChangeAspect="1"/>
          </p:cNvPicPr>
          <p:nvPr/>
        </p:nvPicPr>
        <p:blipFill>
          <a:blip r:embed="rId4"/>
          <a:stretch>
            <a:fillRect/>
          </a:stretch>
        </p:blipFill>
        <p:spPr>
          <a:xfrm>
            <a:off x="9338840" y="1415021"/>
            <a:ext cx="1946771" cy="22760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78509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2854"/>
            <a:ext cx="9745589" cy="4844109"/>
          </a:xfrm>
          <a:prstGeom prst="rect">
            <a:avLst/>
          </a:prstGeom>
        </p:spPr>
        <p:txBody>
          <a:bodyPr>
            <a:noAutofit/>
          </a:bodyPr>
          <a:lstStyle/>
          <a:p>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Find 5 records where launch sites begin with ‘CCA’.</a:t>
            </a: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pPr marL="0" indent="0">
              <a:buNone/>
            </a:pPr>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LIMIT 5 fetches only 5 records, and the LIKE keyword is used with the wild card ‘CCA%’ to retrieve string values beginning with ‘CCA’. </a:t>
            </a:r>
          </a:p>
        </p:txBody>
      </p:sp>
      <p:sp>
        <p:nvSpPr>
          <p:cNvPr id="3" name="Title 1">
            <a:extLst>
              <a:ext uri="{FF2B5EF4-FFF2-40B4-BE49-F238E27FC236}">
                <a16:creationId xmlns:a16="http://schemas.microsoft.com/office/drawing/2014/main" id="{557C8CBA-1A0E-4CDF-A451-7AAA44D39839}"/>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2EFCFFE-07EF-4619-98C1-908B0E6D623D}"/>
              </a:ext>
            </a:extLst>
          </p:cNvPr>
          <p:cNvPicPr>
            <a:picLocks noChangeAspect="1"/>
          </p:cNvPicPr>
          <p:nvPr/>
        </p:nvPicPr>
        <p:blipFill>
          <a:blip r:embed="rId3"/>
          <a:srcRect t="1" b="6974"/>
          <a:stretch>
            <a:fillRect/>
          </a:stretch>
        </p:blipFill>
        <p:spPr>
          <a:xfrm>
            <a:off x="1026682" y="2117939"/>
            <a:ext cx="9002516" cy="826739"/>
          </a:xfrm>
          <a:prstGeom prst="rect">
            <a:avLst/>
          </a:prstGeom>
        </p:spPr>
      </p:pic>
      <p:pic>
        <p:nvPicPr>
          <p:cNvPr id="8" name="Picture 7">
            <a:extLst>
              <a:ext uri="{FF2B5EF4-FFF2-40B4-BE49-F238E27FC236}">
                <a16:creationId xmlns:a16="http://schemas.microsoft.com/office/drawing/2014/main" id="{D7F78ACC-08DA-4FF2-BAE9-F3385A07160C}"/>
              </a:ext>
            </a:extLst>
          </p:cNvPr>
          <p:cNvPicPr>
            <a:picLocks noChangeAspect="1"/>
          </p:cNvPicPr>
          <p:nvPr/>
        </p:nvPicPr>
        <p:blipFill>
          <a:blip r:embed="rId4"/>
          <a:stretch>
            <a:fillRect/>
          </a:stretch>
        </p:blipFill>
        <p:spPr>
          <a:xfrm>
            <a:off x="10029198" y="2117939"/>
            <a:ext cx="1391054" cy="1937288"/>
          </a:xfrm>
          <a:prstGeom prst="rect">
            <a:avLst/>
          </a:prstGeom>
        </p:spPr>
      </p:pic>
    </p:spTree>
    <p:extLst>
      <p:ext uri="{BB962C8B-B14F-4D97-AF65-F5344CB8AC3E}">
        <p14:creationId xmlns:p14="http://schemas.microsoft.com/office/powerpoint/2010/main" val="179473865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GB" altLang="en-GB" sz="2000">
                <a:solidFill>
                  <a:srgbClr val="000000"/>
                </a:solidFill>
                <a:latin typeface="Abadi" panose="020B0604020104020204" pitchFamily="34" charset="0"/>
              </a:rPr>
              <a:t>Calculate the total payload carried by boosters from NASA.</a:t>
            </a: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The SUM keyword is used to calculate the total of the LAUNCH column, and the SUM keyword (and the associated condition) filters the results to only boosters from NASA (CRS).</a:t>
            </a:r>
          </a:p>
        </p:txBody>
      </p:sp>
      <p:sp>
        <p:nvSpPr>
          <p:cNvPr id="3" name="Title 1">
            <a:extLst>
              <a:ext uri="{FF2B5EF4-FFF2-40B4-BE49-F238E27FC236}">
                <a16:creationId xmlns:a16="http://schemas.microsoft.com/office/drawing/2014/main" id="{FD161C47-0660-416F-B4C2-25E4D35D69FD}"/>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6" name="Picture 5">
            <a:extLst>
              <a:ext uri="{FF2B5EF4-FFF2-40B4-BE49-F238E27FC236}">
                <a16:creationId xmlns:a16="http://schemas.microsoft.com/office/drawing/2014/main" id="{B9F58628-10D9-4062-A7B3-B46C3922851F}"/>
              </a:ext>
            </a:extLst>
          </p:cNvPr>
          <p:cNvPicPr>
            <a:picLocks noChangeAspect="1"/>
          </p:cNvPicPr>
          <p:nvPr/>
        </p:nvPicPr>
        <p:blipFill>
          <a:blip r:embed="rId3"/>
          <a:stretch>
            <a:fillRect/>
          </a:stretch>
        </p:blipFill>
        <p:spPr>
          <a:xfrm>
            <a:off x="1112911" y="2268161"/>
            <a:ext cx="8964196" cy="955486"/>
          </a:xfrm>
          <a:prstGeom prst="rect">
            <a:avLst/>
          </a:prstGeom>
        </p:spPr>
      </p:pic>
      <p:pic>
        <p:nvPicPr>
          <p:cNvPr id="10" name="Picture 9">
            <a:extLst>
              <a:ext uri="{FF2B5EF4-FFF2-40B4-BE49-F238E27FC236}">
                <a16:creationId xmlns:a16="http://schemas.microsoft.com/office/drawing/2014/main" id="{3F7DF110-84A1-4E4B-8C1B-F5D95C110C70}"/>
              </a:ext>
            </a:extLst>
          </p:cNvPr>
          <p:cNvPicPr>
            <a:picLocks noChangeAspect="1"/>
          </p:cNvPicPr>
          <p:nvPr/>
        </p:nvPicPr>
        <p:blipFill>
          <a:blip r:embed="rId4"/>
          <a:stretch>
            <a:fillRect/>
          </a:stretch>
        </p:blipFill>
        <p:spPr>
          <a:xfrm>
            <a:off x="1112911" y="3223647"/>
            <a:ext cx="2224491" cy="955486"/>
          </a:xfrm>
          <a:prstGeom prst="rect">
            <a:avLst/>
          </a:prstGeom>
        </p:spPr>
      </p:pic>
    </p:spTree>
    <p:extLst>
      <p:ext uri="{BB962C8B-B14F-4D97-AF65-F5344CB8AC3E}">
        <p14:creationId xmlns:p14="http://schemas.microsoft.com/office/powerpoint/2010/main" val="40100147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5" name="Espace réservé du texte 8">
            <a:extLst>
              <a:ext uri="{FF2B5EF4-FFF2-40B4-BE49-F238E27FC236}">
                <a16:creationId xmlns:a16="http://schemas.microsoft.com/office/drawing/2014/main" id="{7133BB58-2F89-4B99-AAD9-8D066AE7562D}"/>
              </a:ext>
            </a:extLst>
          </p:cNvPr>
          <p:cNvSpPr>
            <a:spLocks noGrp="1"/>
          </p:cNvSpPr>
          <p:nvPr/>
        </p:nvSpPr>
        <p:spPr>
          <a:xfrm>
            <a:off x="5870572" y="1447950"/>
            <a:ext cx="5688399" cy="587059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ct val="0"/>
              </a:spcBef>
              <a:spcAft>
                <a:spcPts val="600"/>
              </a:spcAft>
              <a:buFont typeface="Arial" pitchFamily="34"/>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bg1"/>
              </a:buClr>
              <a:buFont typeface="Arial" pitchFamily="34"/>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r>
              <a:rPr lang="en-GB" altLang="en-GB" sz="1800" i="0">
                <a:solidFill>
                  <a:schemeClr val="tx1"/>
                </a:solidFill>
                <a:effectLst/>
                <a:latin typeface="Georgia"/>
              </a:rPr>
              <a:t>This project follows </a:t>
            </a:r>
            <a:r>
              <a:rPr lang="en-GB" altLang="en-GB" sz="1800">
                <a:solidFill>
                  <a:schemeClr val="tx1"/>
                </a:solidFill>
                <a:latin typeface="Georgia"/>
              </a:rPr>
              <a:t>these </a:t>
            </a:r>
            <a:r>
              <a:rPr lang="en-GB" altLang="en-GB" sz="1800" i="0">
                <a:solidFill>
                  <a:schemeClr val="tx1"/>
                </a:solidFill>
                <a:effectLst/>
                <a:latin typeface="Georgia"/>
              </a:rPr>
              <a:t>steps:</a:t>
            </a:r>
            <a:r>
              <a:rPr lang="en-GB" altLang="en-GB" sz="1800">
                <a:solidFill>
                  <a:schemeClr val="tx1"/>
                </a:solidFill>
                <a:latin typeface="Georgia"/>
              </a:rPr>
              <a:t> </a:t>
            </a:r>
            <a:endParaRPr lang="en-US">
              <a:solidFill>
                <a:schemeClr val="tx1"/>
              </a:solidFill>
            </a:endParaRPr>
          </a:p>
          <a:p>
            <a:pPr marL="819150" lvl="2" indent="-457200"/>
            <a:r>
              <a:rPr lang="en-GB" altLang="en-GB" i="0">
                <a:solidFill>
                  <a:schemeClr val="tx1"/>
                </a:solidFill>
                <a:effectLst/>
                <a:latin typeface="Georgia"/>
              </a:rPr>
              <a:t>Data Collection</a:t>
            </a:r>
          </a:p>
          <a:p>
            <a:pPr marL="819150" lvl="2" indent="-457200"/>
            <a:r>
              <a:rPr lang="en-GB" altLang="en-GB">
                <a:solidFill>
                  <a:schemeClr val="tx1"/>
                </a:solidFill>
                <a:latin typeface="Georgia"/>
              </a:rPr>
              <a:t>Data Wrangling </a:t>
            </a:r>
            <a:endParaRPr lang="en-GB" altLang="en-GB" i="0">
              <a:solidFill>
                <a:schemeClr val="tx1"/>
              </a:solidFill>
              <a:effectLst/>
              <a:latin typeface="Georgia"/>
            </a:endParaRPr>
          </a:p>
          <a:p>
            <a:pPr marL="819150" lvl="2" indent="-457200"/>
            <a:r>
              <a:rPr lang="en-GB" altLang="en-GB" i="0">
                <a:solidFill>
                  <a:schemeClr val="tx1"/>
                </a:solidFill>
                <a:effectLst/>
                <a:latin typeface="Georgia"/>
              </a:rPr>
              <a:t>Exploratory Data Analysis</a:t>
            </a:r>
          </a:p>
          <a:p>
            <a:pPr marL="819150" lvl="2" indent="-457200"/>
            <a:r>
              <a:rPr lang="en-GB" altLang="en-GB">
                <a:solidFill>
                  <a:schemeClr val="tx1"/>
                </a:solidFill>
                <a:latin typeface="Georgia"/>
              </a:rPr>
              <a:t>Interactive Visual Analytics</a:t>
            </a:r>
          </a:p>
          <a:p>
            <a:pPr marL="819150" lvl="2" indent="-457200"/>
            <a:r>
              <a:rPr lang="en-GB" altLang="en-GB" i="0">
                <a:solidFill>
                  <a:schemeClr val="tx1"/>
                </a:solidFill>
                <a:effectLst/>
                <a:latin typeface="Georgia"/>
              </a:rPr>
              <a:t>Predictive Analysis (Classification)</a:t>
            </a:r>
          </a:p>
          <a:p>
            <a:pPr lvl="2" indent="0">
              <a:buClr>
                <a:srgbClr val="A3A300"/>
              </a:buClr>
            </a:pPr>
            <a:endParaRPr lang="en-GB" altLang="en-GB">
              <a:solidFill>
                <a:schemeClr val="tx1"/>
              </a:solidFill>
              <a:latin typeface="Georgia"/>
            </a:endParaRPr>
          </a:p>
          <a:p>
            <a:r>
              <a:rPr lang="en-GB" altLang="en-GB" sz="1800" i="0">
                <a:solidFill>
                  <a:schemeClr val="tx1"/>
                </a:solidFill>
                <a:effectLst/>
                <a:latin typeface="Georgia"/>
              </a:rPr>
              <a:t>This project produced the following outputs and visualizations:</a:t>
            </a:r>
            <a:endParaRPr lang="en-GB" altLang="en-GB">
              <a:solidFill>
                <a:schemeClr val="tx1"/>
              </a:solidFill>
              <a:latin typeface="Georgia"/>
            </a:endParaRPr>
          </a:p>
          <a:p>
            <a:endParaRPr lang="en-GB" altLang="en-GB" sz="1800">
              <a:solidFill>
                <a:schemeClr val="tx1"/>
              </a:solidFill>
              <a:latin typeface="Georgia"/>
            </a:endParaRPr>
          </a:p>
          <a:p>
            <a:pPr marL="819150" lvl="2" indent="-457200">
              <a:buFont typeface="+mj-lt"/>
              <a:buAutoNum type="arabicPeriod"/>
            </a:pPr>
            <a:r>
              <a:rPr lang="en-GB" altLang="en-GB" i="0">
                <a:solidFill>
                  <a:schemeClr val="tx1"/>
                </a:solidFill>
                <a:effectLst/>
                <a:latin typeface="Georgia"/>
              </a:rPr>
              <a:t>Exploratory Data Analysis (EDA) results</a:t>
            </a:r>
            <a:r>
              <a:rPr lang="en-GB" altLang="en-GB">
                <a:solidFill>
                  <a:schemeClr val="tx1"/>
                </a:solidFill>
                <a:latin typeface="Georgia"/>
              </a:rPr>
              <a:t> </a:t>
            </a:r>
            <a:endParaRPr lang="en-GB" altLang="en-GB" i="0">
              <a:solidFill>
                <a:schemeClr val="tx1"/>
              </a:solidFill>
              <a:effectLst/>
              <a:latin typeface="Georgia"/>
            </a:endParaRPr>
          </a:p>
          <a:p>
            <a:pPr marL="819150" lvl="2" indent="-457200">
              <a:buFont typeface="+mj-lt"/>
              <a:buAutoNum type="arabicPeriod"/>
            </a:pPr>
            <a:r>
              <a:rPr lang="en-GB" altLang="en-GB" i="0">
                <a:solidFill>
                  <a:schemeClr val="tx1"/>
                </a:solidFill>
                <a:effectLst/>
                <a:latin typeface="Georgia"/>
              </a:rPr>
              <a:t>Geospatial analytics</a:t>
            </a:r>
          </a:p>
          <a:p>
            <a:pPr marL="819150" lvl="2" indent="-457200">
              <a:buFont typeface="+mj-lt"/>
              <a:buAutoNum type="arabicPeriod"/>
            </a:pPr>
            <a:r>
              <a:rPr lang="en-GB" altLang="en-GB">
                <a:solidFill>
                  <a:schemeClr val="tx1"/>
                </a:solidFill>
                <a:latin typeface="Georgia"/>
              </a:rPr>
              <a:t>Interactive dashboard</a:t>
            </a:r>
          </a:p>
          <a:p>
            <a:pPr marL="819150" lvl="2" indent="-457200">
              <a:buFont typeface="+mj-lt"/>
              <a:buAutoNum type="arabicPeriod"/>
            </a:pPr>
            <a:r>
              <a:rPr lang="en-GB" altLang="en-GB" i="0">
                <a:solidFill>
                  <a:schemeClr val="tx1"/>
                </a:solidFill>
                <a:effectLst/>
                <a:latin typeface="Georgia"/>
              </a:rPr>
              <a:t>Predictive analysis of classification models</a:t>
            </a:r>
          </a:p>
          <a:p>
            <a:endParaRPr lang="en-GB" altLang="en-GB">
              <a:solidFill>
                <a:schemeClr val="tx1"/>
              </a:solidFill>
              <a:latin typeface="Georgia"/>
            </a:endParaRPr>
          </a:p>
        </p:txBody>
      </p:sp>
      <p:cxnSp>
        <p:nvCxnSpPr>
          <p:cNvPr id="3" name="Connector: Elbow 2">
            <a:extLst>
              <a:ext uri="{FF2B5EF4-FFF2-40B4-BE49-F238E27FC236}">
                <a16:creationId xmlns:a16="http://schemas.microsoft.com/office/drawing/2014/main" id="{FBCEC9A9-3F77-4909-A7B9-062940E402FE}"/>
              </a:ext>
            </a:extLst>
          </p:cNvPr>
          <p:cNvCxnSpPr/>
          <p:nvPr/>
        </p:nvCxnSpPr>
        <p:spPr>
          <a:xfrm>
            <a:off x="4014439" y="3429000"/>
            <a:ext cx="2013372" cy="137693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Connector: Elbow 7">
            <a:extLst>
              <a:ext uri="{FF2B5EF4-FFF2-40B4-BE49-F238E27FC236}">
                <a16:creationId xmlns:a16="http://schemas.microsoft.com/office/drawing/2014/main" id="{680EB42C-9116-4C64-AF4A-0492AE9391A3}"/>
              </a:ext>
            </a:extLst>
          </p:cNvPr>
          <p:cNvCxnSpPr/>
          <p:nvPr/>
        </p:nvCxnSpPr>
        <p:spPr>
          <a:xfrm flipV="1">
            <a:off x="4657494" y="1831727"/>
            <a:ext cx="1325713" cy="1069328"/>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2143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GB" altLang="en-GB" sz="2000">
                <a:solidFill>
                  <a:srgbClr val="000000"/>
                </a:solidFill>
                <a:latin typeface="Abadi" panose="020B0604020104020204" pitchFamily="34" charset="0"/>
              </a:rPr>
              <a:t>Calculate the average payload mass carried by booster version F9 v1.1.</a:t>
            </a: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The AVG keyword is used to calculate the average of the PAYLOAD_MASS__KG_ column, and the WHERE keyword (and the associated condition) filters the results to only the F9 v1.1 booster version.</a:t>
            </a:r>
          </a:p>
        </p:txBody>
      </p:sp>
      <p:sp>
        <p:nvSpPr>
          <p:cNvPr id="3" name="Title 1">
            <a:extLst>
              <a:ext uri="{FF2B5EF4-FFF2-40B4-BE49-F238E27FC236}">
                <a16:creationId xmlns:a16="http://schemas.microsoft.com/office/drawing/2014/main" id="{AFD52E17-48CB-4D60-BD56-71D197A29B38}"/>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6" name="Picture 5">
            <a:extLst>
              <a:ext uri="{FF2B5EF4-FFF2-40B4-BE49-F238E27FC236}">
                <a16:creationId xmlns:a16="http://schemas.microsoft.com/office/drawing/2014/main" id="{ECE992CA-9FCC-434E-BDD3-4C18958761CF}"/>
              </a:ext>
            </a:extLst>
          </p:cNvPr>
          <p:cNvPicPr>
            <a:picLocks noChangeAspect="1"/>
          </p:cNvPicPr>
          <p:nvPr/>
        </p:nvPicPr>
        <p:blipFill>
          <a:blip r:embed="rId3"/>
          <a:stretch>
            <a:fillRect/>
          </a:stretch>
        </p:blipFill>
        <p:spPr>
          <a:xfrm>
            <a:off x="1093861" y="2139412"/>
            <a:ext cx="8308868" cy="898256"/>
          </a:xfrm>
          <a:prstGeom prst="rect">
            <a:avLst/>
          </a:prstGeom>
        </p:spPr>
      </p:pic>
      <p:pic>
        <p:nvPicPr>
          <p:cNvPr id="8" name="Picture 7">
            <a:extLst>
              <a:ext uri="{FF2B5EF4-FFF2-40B4-BE49-F238E27FC236}">
                <a16:creationId xmlns:a16="http://schemas.microsoft.com/office/drawing/2014/main" id="{E1E2FC03-BD13-4127-918E-A14FB3C009DE}"/>
              </a:ext>
            </a:extLst>
          </p:cNvPr>
          <p:cNvPicPr>
            <a:picLocks noChangeAspect="1"/>
          </p:cNvPicPr>
          <p:nvPr/>
        </p:nvPicPr>
        <p:blipFill>
          <a:blip r:embed="rId4"/>
          <a:stretch>
            <a:fillRect/>
          </a:stretch>
        </p:blipFill>
        <p:spPr>
          <a:xfrm>
            <a:off x="1093861" y="3051810"/>
            <a:ext cx="2796457" cy="898256"/>
          </a:xfrm>
          <a:prstGeom prst="rect">
            <a:avLst/>
          </a:prstGeom>
        </p:spPr>
      </p:pic>
    </p:spTree>
    <p:extLst>
      <p:ext uri="{BB962C8B-B14F-4D97-AF65-F5344CB8AC3E}">
        <p14:creationId xmlns:p14="http://schemas.microsoft.com/office/powerpoint/2010/main" val="273556052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6359"/>
            <a:ext cx="9745589" cy="4890604"/>
          </a:xfrm>
          <a:prstGeom prst="rect">
            <a:avLst/>
          </a:prstGeom>
        </p:spPr>
        <p:txBody>
          <a:bodyPr lIns="91440" tIns="45720" rIns="91440" bIns="45720" anchor="t">
            <a:normAutofit/>
          </a:bodyPr>
          <a:lstStyle/>
          <a:p>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Find the dates of the first successful landing outcome on ground pad.</a:t>
            </a:r>
            <a:endParaRPr lang="en-GB" altLang="en-GB" sz="2000">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pPr marL="0" indent="0">
              <a:buNone/>
            </a:pPr>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The MIN keyword is used to calculate the minimum of the DATE column, i.e. the first date, and the WHERE keyword (and the associated condition) filters the results to only the successful ground pad landings.</a:t>
            </a:r>
          </a:p>
        </p:txBody>
      </p:sp>
      <p:sp>
        <p:nvSpPr>
          <p:cNvPr id="3" name="Title 1">
            <a:extLst>
              <a:ext uri="{FF2B5EF4-FFF2-40B4-BE49-F238E27FC236}">
                <a16:creationId xmlns:a16="http://schemas.microsoft.com/office/drawing/2014/main" id="{7F12CD3C-55B3-4129-817A-84D0B28F713E}"/>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2F57403-B433-40E4-A350-AA33A8B89F86}"/>
              </a:ext>
            </a:extLst>
          </p:cNvPr>
          <p:cNvPicPr>
            <a:picLocks noChangeAspect="1"/>
          </p:cNvPicPr>
          <p:nvPr/>
        </p:nvPicPr>
        <p:blipFill>
          <a:blip r:embed="rId3"/>
          <a:stretch>
            <a:fillRect/>
          </a:stretch>
        </p:blipFill>
        <p:spPr>
          <a:xfrm>
            <a:off x="1121690" y="2107204"/>
            <a:ext cx="7996488" cy="868471"/>
          </a:xfrm>
          <a:prstGeom prst="rect">
            <a:avLst/>
          </a:prstGeom>
        </p:spPr>
      </p:pic>
      <p:pic>
        <p:nvPicPr>
          <p:cNvPr id="7" name="Picture 6">
            <a:extLst>
              <a:ext uri="{FF2B5EF4-FFF2-40B4-BE49-F238E27FC236}">
                <a16:creationId xmlns:a16="http://schemas.microsoft.com/office/drawing/2014/main" id="{C354D56C-E243-4EFB-AC7F-4FDA38C846A2}"/>
              </a:ext>
            </a:extLst>
          </p:cNvPr>
          <p:cNvPicPr>
            <a:picLocks noChangeAspect="1"/>
          </p:cNvPicPr>
          <p:nvPr/>
        </p:nvPicPr>
        <p:blipFill>
          <a:blip r:embed="rId4"/>
          <a:stretch>
            <a:fillRect/>
          </a:stretch>
        </p:blipFill>
        <p:spPr>
          <a:xfrm>
            <a:off x="1121690" y="3037470"/>
            <a:ext cx="2412315" cy="694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3467992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Autofit/>
          </a:bodyPr>
          <a:lstStyle/>
          <a:p>
            <a:r>
              <a:rPr lang="en-GB" altLang="en-GB" sz="2000">
                <a:solidFill>
                  <a:srgbClr val="000000"/>
                </a:solidFill>
                <a:latin typeface="Abadi" panose="020B0604020104020204" pitchFamily="34" charset="0"/>
              </a:rPr>
              <a:t>List the names of boosters which have successfully landed on drone ship and had payload mass greater than 4000 but less than 6000.</a:t>
            </a:r>
          </a:p>
          <a:p>
            <a:pPr marL="0" indent="0">
              <a:buNone/>
            </a:pPr>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The WHERE keyword is used to filter the results to include only those that satisfy both conditions in the brackets (as the AND keyword is also used). The BETWEEN keyword allows for 4000 &lt; x &lt; 6000 values to be selected.</a:t>
            </a:r>
          </a:p>
        </p:txBody>
      </p:sp>
      <p:sp>
        <p:nvSpPr>
          <p:cNvPr id="8" name="Title 1">
            <a:extLst>
              <a:ext uri="{FF2B5EF4-FFF2-40B4-BE49-F238E27FC236}">
                <a16:creationId xmlns:a16="http://schemas.microsoft.com/office/drawing/2014/main" id="{952C2E9C-C6BE-40BD-A406-CFB441363CBA}"/>
              </a:ext>
            </a:extLst>
          </p:cNvPr>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3CCA84D-5955-47F8-88DB-61D43B8C1C0A}"/>
              </a:ext>
            </a:extLst>
          </p:cNvPr>
          <p:cNvPicPr>
            <a:picLocks noChangeAspect="1"/>
          </p:cNvPicPr>
          <p:nvPr/>
        </p:nvPicPr>
        <p:blipFill>
          <a:blip r:embed="rId3"/>
          <a:stretch>
            <a:fillRect/>
          </a:stretch>
        </p:blipFill>
        <p:spPr>
          <a:xfrm>
            <a:off x="1058405" y="2482715"/>
            <a:ext cx="9410344" cy="694438"/>
          </a:xfrm>
          <a:prstGeom prst="rect">
            <a:avLst/>
          </a:prstGeom>
        </p:spPr>
      </p:pic>
      <p:pic>
        <p:nvPicPr>
          <p:cNvPr id="7" name="Picture 6">
            <a:extLst>
              <a:ext uri="{FF2B5EF4-FFF2-40B4-BE49-F238E27FC236}">
                <a16:creationId xmlns:a16="http://schemas.microsoft.com/office/drawing/2014/main" id="{534162E9-1C42-4A5F-8144-C4761D2981D4}"/>
              </a:ext>
            </a:extLst>
          </p:cNvPr>
          <p:cNvPicPr>
            <a:picLocks noChangeAspect="1"/>
          </p:cNvPicPr>
          <p:nvPr/>
        </p:nvPicPr>
        <p:blipFill>
          <a:blip r:embed="rId4"/>
          <a:stretch>
            <a:fillRect/>
          </a:stretch>
        </p:blipFill>
        <p:spPr>
          <a:xfrm>
            <a:off x="1239865" y="3153906"/>
            <a:ext cx="1739286" cy="14878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939953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Autofit/>
          </a:bodyPr>
          <a:lstStyle/>
          <a:p>
            <a:r>
              <a:rPr lang="en-GB" altLang="en-GB" sz="2000">
                <a:solidFill>
                  <a:srgbClr val="000000"/>
                </a:solidFill>
                <a:latin typeface="Abadi" panose="020B0604020104020204" pitchFamily="34" charset="0"/>
              </a:rPr>
              <a:t>Calculate the total number of successful and failure mission outcome.</a:t>
            </a:r>
          </a:p>
          <a:p>
            <a:pPr marL="0" indent="0">
              <a:buNone/>
            </a:pPr>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The COUNT keyword is used to calculate the total number of mission outcomes, and the GROUPBY keyword is also used to group these results by the type of mission outcome.</a:t>
            </a:r>
          </a:p>
        </p:txBody>
      </p:sp>
      <p:sp>
        <p:nvSpPr>
          <p:cNvPr id="3" name="Title 1">
            <a:extLst>
              <a:ext uri="{FF2B5EF4-FFF2-40B4-BE49-F238E27FC236}">
                <a16:creationId xmlns:a16="http://schemas.microsoft.com/office/drawing/2014/main" id="{79B32320-42D4-49FA-8047-C080B444B3AE}"/>
              </a:ext>
            </a:extLst>
          </p:cNvPr>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FFFA445-64F5-4DA5-AD1C-BC94D78D0340}"/>
              </a:ext>
            </a:extLst>
          </p:cNvPr>
          <p:cNvPicPr>
            <a:picLocks noChangeAspect="1"/>
          </p:cNvPicPr>
          <p:nvPr/>
        </p:nvPicPr>
        <p:blipFill>
          <a:blip r:embed="rId3"/>
          <a:stretch>
            <a:fillRect/>
          </a:stretch>
        </p:blipFill>
        <p:spPr>
          <a:xfrm>
            <a:off x="1009812" y="2208427"/>
            <a:ext cx="6762750" cy="333375"/>
          </a:xfrm>
          <a:prstGeom prst="rect">
            <a:avLst/>
          </a:prstGeom>
        </p:spPr>
      </p:pic>
      <p:pic>
        <p:nvPicPr>
          <p:cNvPr id="8" name="Picture 7">
            <a:extLst>
              <a:ext uri="{FF2B5EF4-FFF2-40B4-BE49-F238E27FC236}">
                <a16:creationId xmlns:a16="http://schemas.microsoft.com/office/drawing/2014/main" id="{E5D2A498-F39C-42EA-9F2C-4FA9B942FBB0}"/>
              </a:ext>
            </a:extLst>
          </p:cNvPr>
          <p:cNvPicPr>
            <a:picLocks noChangeAspect="1"/>
          </p:cNvPicPr>
          <p:nvPr/>
        </p:nvPicPr>
        <p:blipFill>
          <a:blip r:embed="rId4"/>
          <a:stretch>
            <a:fillRect/>
          </a:stretch>
        </p:blipFill>
        <p:spPr>
          <a:xfrm>
            <a:off x="1009812" y="2624137"/>
            <a:ext cx="2781300" cy="1609725"/>
          </a:xfrm>
          <a:prstGeom prst="rect">
            <a:avLst/>
          </a:prstGeom>
        </p:spPr>
      </p:pic>
    </p:spTree>
    <p:extLst>
      <p:ext uri="{BB962C8B-B14F-4D97-AF65-F5344CB8AC3E}">
        <p14:creationId xmlns:p14="http://schemas.microsoft.com/office/powerpoint/2010/main" val="175697264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07563" cy="4351338"/>
          </a:xfrm>
          <a:prstGeom prst="rect">
            <a:avLst/>
          </a:prstGeom>
        </p:spPr>
        <p:txBody>
          <a:bodyPr>
            <a:normAutofit/>
          </a:bodyPr>
          <a:lstStyle/>
          <a:p>
            <a:r>
              <a:rPr lang="en-GB" altLang="en-GB" sz="2000">
                <a:solidFill>
                  <a:srgbClr val="000000"/>
                </a:solidFill>
                <a:latin typeface="Abadi" panose="020B0604020104020204" pitchFamily="34" charset="0"/>
              </a:rPr>
              <a:t>List the names of the booster which have carried the maximum payload mass.</a:t>
            </a: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A subquery is used here. The SELECT statement within the brackets finds the maximum payload, and this value is used in the WHERE condition. The DISTINCT keyword is then used to retrieve only distinct /unique booster versions. </a:t>
            </a:r>
          </a:p>
        </p:txBody>
      </p:sp>
      <p:sp>
        <p:nvSpPr>
          <p:cNvPr id="3" name="Title 1">
            <a:extLst>
              <a:ext uri="{FF2B5EF4-FFF2-40B4-BE49-F238E27FC236}">
                <a16:creationId xmlns:a16="http://schemas.microsoft.com/office/drawing/2014/main" id="{2A7EB98F-A25F-4357-9775-478FC17F7F83}"/>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22F9789-4CFC-4786-BC19-770412AD2050}"/>
              </a:ext>
            </a:extLst>
          </p:cNvPr>
          <p:cNvPicPr>
            <a:picLocks noChangeAspect="1"/>
          </p:cNvPicPr>
          <p:nvPr/>
        </p:nvPicPr>
        <p:blipFill>
          <a:blip r:embed="rId3"/>
          <a:stretch>
            <a:fillRect/>
          </a:stretch>
        </p:blipFill>
        <p:spPr>
          <a:xfrm>
            <a:off x="1065286" y="2626398"/>
            <a:ext cx="7048657" cy="581751"/>
          </a:xfrm>
          <a:prstGeom prst="rect">
            <a:avLst/>
          </a:prstGeom>
        </p:spPr>
      </p:pic>
      <p:pic>
        <p:nvPicPr>
          <p:cNvPr id="8" name="Picture 7">
            <a:extLst>
              <a:ext uri="{FF2B5EF4-FFF2-40B4-BE49-F238E27FC236}">
                <a16:creationId xmlns:a16="http://schemas.microsoft.com/office/drawing/2014/main" id="{AAC5F08B-8F29-407A-8516-A093BA765D2B}"/>
              </a:ext>
            </a:extLst>
          </p:cNvPr>
          <p:cNvPicPr>
            <a:picLocks noChangeAspect="1"/>
          </p:cNvPicPr>
          <p:nvPr/>
        </p:nvPicPr>
        <p:blipFill>
          <a:blip r:embed="rId4"/>
          <a:stretch>
            <a:fillRect/>
          </a:stretch>
        </p:blipFill>
        <p:spPr>
          <a:xfrm>
            <a:off x="8477573" y="1778833"/>
            <a:ext cx="1028700" cy="3362325"/>
          </a:xfrm>
          <a:prstGeom prst="rect">
            <a:avLst/>
          </a:prstGeom>
        </p:spPr>
      </p:pic>
    </p:spTree>
    <p:extLst>
      <p:ext uri="{BB962C8B-B14F-4D97-AF65-F5344CB8AC3E}">
        <p14:creationId xmlns:p14="http://schemas.microsoft.com/office/powerpoint/2010/main" val="356664639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Autofit/>
          </a:bodyPr>
          <a:lstStyle/>
          <a:p>
            <a:r>
              <a:rPr lang="en-GB" altLang="en-GB" sz="2000" noProof="1">
                <a:solidFill>
                  <a:srgbClr val="000000"/>
                </a:solidFill>
                <a:latin typeface="Abadi" panose="020B0604020104020204" pitchFamily="34" charset="0"/>
              </a:rPr>
              <a:t>List the failed landing_outcomes in drone ship, their booster versions, and launch site names for in year 2015.</a:t>
            </a:r>
          </a:p>
          <a:p>
            <a:endParaRPr lang="en-GB" altLang="en-GB" sz="2000" noProof="1">
              <a:solidFill>
                <a:srgbClr val="000000"/>
              </a:solidFill>
              <a:latin typeface="Abadi" panose="020B0604020104020204" pitchFamily="34" charset="0"/>
            </a:endParaRPr>
          </a:p>
          <a:p>
            <a:endParaRPr lang="en-GB" altLang="en-GB" sz="2000" noProof="1">
              <a:solidFill>
                <a:srgbClr val="000000"/>
              </a:solidFill>
              <a:latin typeface="Abadi" panose="020B0604020104020204" pitchFamily="34" charset="0"/>
            </a:endParaRPr>
          </a:p>
          <a:p>
            <a:pPr marL="0" indent="0">
              <a:buNone/>
            </a:pPr>
            <a:endParaRPr lang="en-GB" altLang="en-GB" sz="2000" noProof="1">
              <a:solidFill>
                <a:srgbClr val="000000"/>
              </a:solidFill>
              <a:latin typeface="Abadi" panose="020B0604020104020204" pitchFamily="34" charset="0"/>
            </a:endParaRPr>
          </a:p>
          <a:p>
            <a:endParaRPr lang="en-GB" altLang="en-GB" sz="2000" noProof="1">
              <a:solidFill>
                <a:srgbClr val="000000"/>
              </a:solidFill>
              <a:latin typeface="Abadi" panose="020B0604020104020204" pitchFamily="34" charset="0"/>
            </a:endParaRPr>
          </a:p>
          <a:p>
            <a:endParaRPr lang="en-GB" altLang="en-GB" sz="2000" noProof="1">
              <a:solidFill>
                <a:srgbClr val="000000"/>
              </a:solidFill>
              <a:latin typeface="Abadi" panose="020B0604020104020204" pitchFamily="34" charset="0"/>
            </a:endParaRPr>
          </a:p>
          <a:p>
            <a:endParaRPr lang="en-GB" altLang="en-GB" sz="2000" noProof="1">
              <a:solidFill>
                <a:srgbClr val="000000"/>
              </a:solidFill>
              <a:latin typeface="Abadi" panose="020B0604020104020204" pitchFamily="34" charset="0"/>
            </a:endParaRPr>
          </a:p>
          <a:p>
            <a:endParaRPr lang="en-GB" altLang="en-GB" sz="2000" noProof="1">
              <a:solidFill>
                <a:srgbClr val="000000"/>
              </a:solidFill>
              <a:latin typeface="Abadi" panose="020B0604020104020204" pitchFamily="34" charset="0"/>
            </a:endParaRPr>
          </a:p>
          <a:p>
            <a:r>
              <a:rPr lang="en-GB" altLang="en-GB" sz="2000" noProof="1">
                <a:solidFill>
                  <a:srgbClr val="000000"/>
                </a:solidFill>
                <a:latin typeface="Abadi" panose="020B0604020104020204" pitchFamily="34" charset="0"/>
              </a:rPr>
              <a:t>The WHERE keyword is used to filter the results for only failed landing outcomes, AND only for the year of 2015. </a:t>
            </a:r>
          </a:p>
        </p:txBody>
      </p:sp>
      <p:sp>
        <p:nvSpPr>
          <p:cNvPr id="3" name="Title 1">
            <a:extLst>
              <a:ext uri="{FF2B5EF4-FFF2-40B4-BE49-F238E27FC236}">
                <a16:creationId xmlns:a16="http://schemas.microsoft.com/office/drawing/2014/main" id="{964DA114-677C-40D8-8FFA-43531834CFBF}"/>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6" name="Picture 5">
            <a:extLst>
              <a:ext uri="{FF2B5EF4-FFF2-40B4-BE49-F238E27FC236}">
                <a16:creationId xmlns:a16="http://schemas.microsoft.com/office/drawing/2014/main" id="{0D297F5F-0B82-4619-ADE6-82CE152DE1BD}"/>
              </a:ext>
            </a:extLst>
          </p:cNvPr>
          <p:cNvPicPr>
            <a:picLocks noChangeAspect="1"/>
          </p:cNvPicPr>
          <p:nvPr/>
        </p:nvPicPr>
        <p:blipFill>
          <a:blip r:embed="rId3"/>
          <a:stretch>
            <a:fillRect/>
          </a:stretch>
        </p:blipFill>
        <p:spPr>
          <a:xfrm>
            <a:off x="985353" y="2482715"/>
            <a:ext cx="5819775" cy="466725"/>
          </a:xfrm>
          <a:prstGeom prst="rect">
            <a:avLst/>
          </a:prstGeom>
        </p:spPr>
      </p:pic>
      <p:pic>
        <p:nvPicPr>
          <p:cNvPr id="7" name="Picture 6">
            <a:extLst>
              <a:ext uri="{FF2B5EF4-FFF2-40B4-BE49-F238E27FC236}">
                <a16:creationId xmlns:a16="http://schemas.microsoft.com/office/drawing/2014/main" id="{DB6810F4-604F-4053-8F01-CC1218A1C694}"/>
              </a:ext>
            </a:extLst>
          </p:cNvPr>
          <p:cNvPicPr>
            <a:picLocks noChangeAspect="1"/>
          </p:cNvPicPr>
          <p:nvPr/>
        </p:nvPicPr>
        <p:blipFill>
          <a:blip r:embed="rId4"/>
          <a:stretch>
            <a:fillRect/>
          </a:stretch>
        </p:blipFill>
        <p:spPr>
          <a:xfrm>
            <a:off x="985353" y="3047129"/>
            <a:ext cx="2457793" cy="895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843913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23061" cy="4351338"/>
          </a:xfrm>
          <a:prstGeom prst="rect">
            <a:avLst/>
          </a:prstGeom>
        </p:spPr>
        <p:txBody>
          <a:bodyPr lIns="91440" tIns="45720" rIns="91440" bIns="45720" anchor="t"/>
          <a:lstStyle/>
          <a:p>
            <a:r>
              <a:rPr lang="en-GB" altLang="en-GB" sz="2000">
                <a:solidFill>
                  <a:srgbClr val="000000"/>
                </a:solidFill>
                <a:latin typeface="Abadi" panose="020B0604020104020204" pitchFamily="34" charset="0"/>
              </a:rPr>
              <a:t>Rank the count of landing outcomes (such as Failure (drone ship) or Success (ground pad)) between the date 2010-06-04 and 2017-03-20, in descending order.</a:t>
            </a: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endParaRPr lang="en-GB" altLang="en-GB" sz="2000">
              <a:solidFill>
                <a:srgbClr val="000000"/>
              </a:solidFill>
              <a:latin typeface="Abadi" panose="020B0604020104020204" pitchFamily="34" charset="0"/>
            </a:endParaRPr>
          </a:p>
          <a:p>
            <a:r>
              <a:rPr lang="en-GB" altLang="en-GB" sz="2000">
                <a:solidFill>
                  <a:srgbClr val="000000"/>
                </a:solidFill>
                <a:latin typeface="Abadi" panose="020B0604020104020204" pitchFamily="34" charset="0"/>
              </a:rPr>
              <a:t>The WHERE keyword is used with the BETWEEN keyword to filter the results to dates only within those specified. The results are then grouped and ordered, using the keywords GROUP BY and ORDER BY, respectively, where DESC is used to specify the descending order.</a:t>
            </a:r>
          </a:p>
        </p:txBody>
      </p:sp>
      <p:sp>
        <p:nvSpPr>
          <p:cNvPr id="3" name="Title 1">
            <a:extLst>
              <a:ext uri="{FF2B5EF4-FFF2-40B4-BE49-F238E27FC236}">
                <a16:creationId xmlns:a16="http://schemas.microsoft.com/office/drawing/2014/main" id="{04523243-E4D6-45EC-97C8-D44398FB7417}"/>
              </a:ext>
            </a:extLst>
          </p:cNvPr>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F32BC51-67EB-4B5A-BCE9-AA758AFBF786}"/>
              </a:ext>
            </a:extLst>
          </p:cNvPr>
          <p:cNvPicPr>
            <a:picLocks noChangeAspect="1"/>
          </p:cNvPicPr>
          <p:nvPr/>
        </p:nvPicPr>
        <p:blipFill>
          <a:blip r:embed="rId3"/>
          <a:stretch>
            <a:fillRect/>
          </a:stretch>
        </p:blipFill>
        <p:spPr>
          <a:xfrm>
            <a:off x="1079392" y="2813685"/>
            <a:ext cx="7413316" cy="983399"/>
          </a:xfrm>
          <a:prstGeom prst="rect">
            <a:avLst/>
          </a:prstGeom>
        </p:spPr>
      </p:pic>
      <p:pic>
        <p:nvPicPr>
          <p:cNvPr id="7" name="Picture 6">
            <a:extLst>
              <a:ext uri="{FF2B5EF4-FFF2-40B4-BE49-F238E27FC236}">
                <a16:creationId xmlns:a16="http://schemas.microsoft.com/office/drawing/2014/main" id="{12264769-5064-42DA-8270-99A220C943A4}"/>
              </a:ext>
            </a:extLst>
          </p:cNvPr>
          <p:cNvPicPr>
            <a:picLocks noChangeAspect="1"/>
          </p:cNvPicPr>
          <p:nvPr/>
        </p:nvPicPr>
        <p:blipFill>
          <a:blip r:embed="rId4"/>
          <a:stretch>
            <a:fillRect/>
          </a:stretch>
        </p:blipFill>
        <p:spPr>
          <a:xfrm>
            <a:off x="8492708" y="2684861"/>
            <a:ext cx="2506531" cy="22244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GB">
                <a:solidFill>
                  <a:schemeClr val="accent2"/>
                </a:solidFill>
                <a:latin typeface="Abadi" panose="020B0604020104020204" pitchFamily="34" charset="0"/>
              </a:rPr>
              <a:t>ALL LAUNCH SITES ON A MAP</a:t>
            </a:r>
            <a:endParaRPr lang="en-US">
              <a:solidFill>
                <a:schemeClr val="accent2"/>
              </a:solidFill>
              <a:latin typeface="Abadi" panose="020B0604020104020204" pitchFamily="34" charset="0"/>
            </a:endParaRPr>
          </a:p>
        </p:txBody>
      </p:sp>
      <p:sp>
        <p:nvSpPr>
          <p:cNvPr id="6" name="Text Placeholder 2">
            <a:extLst>
              <a:ext uri="{FF2B5EF4-FFF2-40B4-BE49-F238E27FC236}">
                <a16:creationId xmlns:a16="http://schemas.microsoft.com/office/drawing/2014/main" id="{C300E84A-3D8B-4D18-A1E6-16F6650F4FB4}"/>
              </a:ext>
            </a:extLst>
          </p:cNvPr>
          <p:cNvSpPr>
            <a:spLocks noGrp="1"/>
          </p:cNvSpPr>
          <p:nvPr/>
        </p:nvSpPr>
        <p:spPr>
          <a:xfrm>
            <a:off x="404813" y="4458153"/>
            <a:ext cx="6051227" cy="2129771"/>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ct val="0"/>
              </a:spcBef>
              <a:spcAft>
                <a:spcPts val="600"/>
              </a:spcAft>
              <a:buFont typeface="Arial" pitchFamily="34"/>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bg1"/>
              </a:buClr>
              <a:buFont typeface="Arial" pitchFamily="34"/>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r>
              <a:rPr lang="en-GB" altLang="en-GB">
                <a:solidFill>
                  <a:srgbClr val="000000"/>
                </a:solidFill>
                <a:latin typeface="Abadi" panose="020B0604020104020204" pitchFamily="34" charset="0"/>
              </a:rPr>
              <a:t>All SpaceX launch sites are on coasts of the United States of America, specifically Florida and California. </a:t>
            </a:r>
          </a:p>
          <a:p>
            <a:endParaRPr lang="en-GB" altLang="en-GB">
              <a:solidFill>
                <a:srgbClr val="000000"/>
              </a:solidFill>
              <a:latin typeface="Abadi" panose="020B0604020104020204" pitchFamily="34" charset="0"/>
            </a:endParaRPr>
          </a:p>
        </p:txBody>
      </p:sp>
      <p:pic>
        <p:nvPicPr>
          <p:cNvPr id="7" name="Picture 6">
            <a:extLst>
              <a:ext uri="{FF2B5EF4-FFF2-40B4-BE49-F238E27FC236}">
                <a16:creationId xmlns:a16="http://schemas.microsoft.com/office/drawing/2014/main" id="{68511698-A0BD-4FEC-B717-F5789B00AFF7}"/>
              </a:ext>
            </a:extLst>
          </p:cNvPr>
          <p:cNvPicPr>
            <a:picLocks noChangeAspect="1"/>
          </p:cNvPicPr>
          <p:nvPr/>
        </p:nvPicPr>
        <p:blipFill>
          <a:blip r:embed="rId3"/>
          <a:srcRect l="14863"/>
          <a:stretch>
            <a:fillRect/>
          </a:stretch>
        </p:blipFill>
        <p:spPr>
          <a:xfrm>
            <a:off x="404813" y="1248491"/>
            <a:ext cx="5418250" cy="2972597"/>
          </a:xfrm>
          <a:prstGeom prst="rect">
            <a:avLst/>
          </a:prstGeom>
          <a:ln>
            <a:noFill/>
          </a:ln>
          <a:effectLst>
            <a:softEdge rad="112500"/>
          </a:effectLst>
        </p:spPr>
      </p:pic>
      <p:pic>
        <p:nvPicPr>
          <p:cNvPr id="8" name="Picture 7">
            <a:extLst>
              <a:ext uri="{FF2B5EF4-FFF2-40B4-BE49-F238E27FC236}">
                <a16:creationId xmlns:a16="http://schemas.microsoft.com/office/drawing/2014/main" id="{FFC499E7-6F74-4DA8-886B-D4D65F982028}"/>
              </a:ext>
            </a:extLst>
          </p:cNvPr>
          <p:cNvPicPr>
            <a:picLocks noChangeAspect="1"/>
          </p:cNvPicPr>
          <p:nvPr/>
        </p:nvPicPr>
        <p:blipFill>
          <a:blip r:embed="rId4"/>
          <a:stretch>
            <a:fillRect/>
          </a:stretch>
        </p:blipFill>
        <p:spPr>
          <a:xfrm>
            <a:off x="6719060" y="1185491"/>
            <a:ext cx="5065572" cy="2970252"/>
          </a:xfrm>
          <a:prstGeom prst="rect">
            <a:avLst/>
          </a:prstGeom>
          <a:ln>
            <a:noFill/>
          </a:ln>
          <a:effectLst>
            <a:softEdge rad="112500"/>
          </a:effectLst>
        </p:spPr>
      </p:pic>
      <p:pic>
        <p:nvPicPr>
          <p:cNvPr id="9" name="Picture 8">
            <a:extLst>
              <a:ext uri="{FF2B5EF4-FFF2-40B4-BE49-F238E27FC236}">
                <a16:creationId xmlns:a16="http://schemas.microsoft.com/office/drawing/2014/main" id="{B39B9C31-69EA-4D51-83AB-F23102998540}"/>
              </a:ext>
            </a:extLst>
          </p:cNvPr>
          <p:cNvPicPr>
            <a:picLocks noChangeAspect="1"/>
          </p:cNvPicPr>
          <p:nvPr/>
        </p:nvPicPr>
        <p:blipFill>
          <a:blip r:embed="rId5"/>
          <a:stretch>
            <a:fillRect/>
          </a:stretch>
        </p:blipFill>
        <p:spPr>
          <a:xfrm>
            <a:off x="6703248" y="4448726"/>
            <a:ext cx="1800200" cy="2148626"/>
          </a:xfrm>
          <a:prstGeom prst="rect">
            <a:avLst/>
          </a:prstGeom>
          <a:ln>
            <a:noFill/>
          </a:ln>
          <a:effectLst>
            <a:softEdge rad="112500"/>
          </a:effectLst>
        </p:spPr>
      </p:pic>
      <p:pic>
        <p:nvPicPr>
          <p:cNvPr id="10" name="Picture 9">
            <a:extLst>
              <a:ext uri="{FF2B5EF4-FFF2-40B4-BE49-F238E27FC236}">
                <a16:creationId xmlns:a16="http://schemas.microsoft.com/office/drawing/2014/main" id="{C3EFEBB0-988A-4C5D-9434-E5BE595CDB14}"/>
              </a:ext>
            </a:extLst>
          </p:cNvPr>
          <p:cNvPicPr>
            <a:picLocks noChangeAspect="1"/>
          </p:cNvPicPr>
          <p:nvPr/>
        </p:nvPicPr>
        <p:blipFill>
          <a:blip r:embed="rId6"/>
          <a:stretch>
            <a:fillRect/>
          </a:stretch>
        </p:blipFill>
        <p:spPr>
          <a:xfrm>
            <a:off x="8935496" y="4458153"/>
            <a:ext cx="2849136" cy="2129772"/>
          </a:xfrm>
          <a:prstGeom prst="rect">
            <a:avLst/>
          </a:prstGeom>
          <a:ln>
            <a:noFill/>
          </a:ln>
          <a:effectLst>
            <a:softEdge rad="112500"/>
          </a:effectLst>
        </p:spPr>
      </p:pic>
      <p:cxnSp>
        <p:nvCxnSpPr>
          <p:cNvPr id="11" name="Straight Arrow Connector 10">
            <a:extLst>
              <a:ext uri="{FF2B5EF4-FFF2-40B4-BE49-F238E27FC236}">
                <a16:creationId xmlns:a16="http://schemas.microsoft.com/office/drawing/2014/main" id="{110CB72D-96AD-490A-ABD3-066CC30F83A0}"/>
              </a:ext>
            </a:extLst>
          </p:cNvPr>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3A5B3D8-7632-4831-B105-D4A798F854B0}"/>
              </a:ext>
            </a:extLst>
          </p:cNvPr>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7B1B755-B890-470B-BA74-C2D2E5E10E98}"/>
              </a:ext>
            </a:extLst>
          </p:cNvPr>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GB">
                <a:solidFill>
                  <a:schemeClr val="accent2"/>
                </a:solidFill>
                <a:latin typeface="Abadi" panose="020B0604020104020204" pitchFamily="34" charset="0"/>
              </a:rPr>
              <a:t>SUCCESS/FAILED LAUNCHES FOR EACH SITE</a:t>
            </a:r>
            <a:endParaRPr lang="en-US">
              <a:solidFill>
                <a:schemeClr val="accent2"/>
              </a:solidFill>
              <a:latin typeface="Abadi" panose="020B0604020104020204" pitchFamily="34" charset="0"/>
            </a:endParaRPr>
          </a:p>
        </p:txBody>
      </p:sp>
      <p:sp>
        <p:nvSpPr>
          <p:cNvPr id="6" name="Text Placeholder 2">
            <a:extLst>
              <a:ext uri="{FF2B5EF4-FFF2-40B4-BE49-F238E27FC236}">
                <a16:creationId xmlns:a16="http://schemas.microsoft.com/office/drawing/2014/main" id="{40405B7F-1E2A-4CCE-857E-24ECD71D923A}"/>
              </a:ext>
            </a:extLst>
          </p:cNvPr>
          <p:cNvSpPr>
            <a:spLocks noGrp="1"/>
          </p:cNvSpPr>
          <p:nvPr/>
        </p:nvSpPr>
        <p:spPr>
          <a:xfrm>
            <a:off x="6607174" y="1447801"/>
            <a:ext cx="5203825" cy="2139004"/>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ct val="0"/>
              </a:spcBef>
              <a:spcAft>
                <a:spcPts val="600"/>
              </a:spcAft>
              <a:buFont typeface="Arial" pitchFamily="34"/>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bg1"/>
              </a:buClr>
              <a:buFont typeface="Arial" pitchFamily="34"/>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r>
              <a:rPr lang="en-GB" altLang="en-GB">
                <a:solidFill>
                  <a:srgbClr val="000000"/>
                </a:solidFill>
                <a:latin typeface="Abadi" panose="020B0604020104020204" pitchFamily="34" charset="0"/>
              </a:rPr>
              <a:t>Launches have been grouped into clusters, and annotated with green icons for successful launches, and red icons for failed launches.</a:t>
            </a:r>
          </a:p>
        </p:txBody>
      </p:sp>
      <p:pic>
        <p:nvPicPr>
          <p:cNvPr id="7" name="Picture 6">
            <a:extLst>
              <a:ext uri="{FF2B5EF4-FFF2-40B4-BE49-F238E27FC236}">
                <a16:creationId xmlns:a16="http://schemas.microsoft.com/office/drawing/2014/main" id="{60123FFD-123B-4FBC-9DAD-918539C9A409}"/>
              </a:ext>
            </a:extLst>
          </p:cNvPr>
          <p:cNvPicPr>
            <a:picLocks noChangeAspect="1"/>
          </p:cNvPicPr>
          <p:nvPr/>
        </p:nvPicPr>
        <p:blipFill>
          <a:blip r:embed="rId3"/>
          <a:srcRect l="5048" r="9066" b="33706"/>
          <a:stretch>
            <a:fillRect/>
          </a:stretch>
        </p:blipFill>
        <p:spPr>
          <a:xfrm>
            <a:off x="373295" y="1556792"/>
            <a:ext cx="4729603" cy="2160240"/>
          </a:xfrm>
          <a:prstGeom prst="rect">
            <a:avLst/>
          </a:prstGeom>
          <a:ln>
            <a:noFill/>
          </a:ln>
          <a:effectLst>
            <a:softEdge rad="112500"/>
          </a:effectLst>
        </p:spPr>
      </p:pic>
      <p:pic>
        <p:nvPicPr>
          <p:cNvPr id="9" name="Picture 8">
            <a:extLst>
              <a:ext uri="{FF2B5EF4-FFF2-40B4-BE49-F238E27FC236}">
                <a16:creationId xmlns:a16="http://schemas.microsoft.com/office/drawing/2014/main" id="{CC687C8C-3FE6-4FAD-AFF1-65804FA3E180}"/>
              </a:ext>
            </a:extLst>
          </p:cNvPr>
          <p:cNvPicPr>
            <a:picLocks noChangeAspect="1"/>
          </p:cNvPicPr>
          <p:nvPr/>
        </p:nvPicPr>
        <p:blipFill>
          <a:blip r:embed="rId4"/>
          <a:srcRect l="23568" t="15992" r="18660" b="13989"/>
          <a:stretch>
            <a:fillRect/>
          </a:stretch>
        </p:blipFill>
        <p:spPr>
          <a:xfrm>
            <a:off x="6663712" y="4048112"/>
            <a:ext cx="1880560" cy="2234176"/>
          </a:xfrm>
          <a:prstGeom prst="rect">
            <a:avLst/>
          </a:prstGeom>
          <a:ln>
            <a:noFill/>
          </a:ln>
          <a:effectLst>
            <a:softEdge rad="112500"/>
          </a:effectLst>
        </p:spPr>
      </p:pic>
      <p:pic>
        <p:nvPicPr>
          <p:cNvPr id="10" name="Picture 9">
            <a:extLst>
              <a:ext uri="{FF2B5EF4-FFF2-40B4-BE49-F238E27FC236}">
                <a16:creationId xmlns:a16="http://schemas.microsoft.com/office/drawing/2014/main" id="{4248BE6B-0502-489B-A093-E3C7C6C8E20E}"/>
              </a:ext>
            </a:extLst>
          </p:cNvPr>
          <p:cNvPicPr>
            <a:picLocks noChangeAspect="1"/>
          </p:cNvPicPr>
          <p:nvPr/>
        </p:nvPicPr>
        <p:blipFill>
          <a:blip r:embed="rId5"/>
          <a:srcRect l="23863" t="14943" r="18395" b="15057"/>
          <a:stretch>
            <a:fillRect/>
          </a:stretch>
        </p:blipFill>
        <p:spPr>
          <a:xfrm>
            <a:off x="9740275" y="4043176"/>
            <a:ext cx="1880560" cy="2234176"/>
          </a:xfrm>
          <a:prstGeom prst="rect">
            <a:avLst/>
          </a:prstGeom>
          <a:ln>
            <a:noFill/>
          </a:ln>
          <a:effectLst>
            <a:softEdge rad="112500"/>
          </a:effectLst>
        </p:spPr>
      </p:pic>
      <p:pic>
        <p:nvPicPr>
          <p:cNvPr id="11" name="Picture 10">
            <a:extLst>
              <a:ext uri="{FF2B5EF4-FFF2-40B4-BE49-F238E27FC236}">
                <a16:creationId xmlns:a16="http://schemas.microsoft.com/office/drawing/2014/main" id="{9E5FEA0D-767C-4CDB-99ED-D1E5B9860B56}"/>
              </a:ext>
            </a:extLst>
          </p:cNvPr>
          <p:cNvPicPr>
            <a:picLocks noChangeAspect="1"/>
          </p:cNvPicPr>
          <p:nvPr/>
        </p:nvPicPr>
        <p:blipFill>
          <a:blip r:embed="rId6"/>
          <a:stretch>
            <a:fillRect/>
          </a:stretch>
        </p:blipFill>
        <p:spPr>
          <a:xfrm>
            <a:off x="2731497" y="4625120"/>
            <a:ext cx="2362726" cy="1684200"/>
          </a:xfrm>
          <a:prstGeom prst="rect">
            <a:avLst/>
          </a:prstGeom>
          <a:ln>
            <a:noFill/>
          </a:ln>
          <a:effectLst>
            <a:softEdge rad="112500"/>
          </a:effectLst>
        </p:spPr>
      </p:pic>
      <p:pic>
        <p:nvPicPr>
          <p:cNvPr id="12" name="Picture 11">
            <a:extLst>
              <a:ext uri="{FF2B5EF4-FFF2-40B4-BE49-F238E27FC236}">
                <a16:creationId xmlns:a16="http://schemas.microsoft.com/office/drawing/2014/main" id="{D871A930-14C2-468D-831A-DDA8B258E6BE}"/>
              </a:ext>
            </a:extLst>
          </p:cNvPr>
          <p:cNvPicPr>
            <a:picLocks noChangeAspect="1"/>
          </p:cNvPicPr>
          <p:nvPr/>
        </p:nvPicPr>
        <p:blipFill>
          <a:blip r:embed="rId7"/>
          <a:stretch>
            <a:fillRect/>
          </a:stretch>
        </p:blipFill>
        <p:spPr>
          <a:xfrm>
            <a:off x="373295" y="4436805"/>
            <a:ext cx="1732666" cy="1865948"/>
          </a:xfrm>
          <a:prstGeom prst="rect">
            <a:avLst/>
          </a:prstGeom>
          <a:ln>
            <a:noFill/>
          </a:ln>
          <a:effectLst>
            <a:softEdge rad="112500"/>
          </a:effectLst>
        </p:spPr>
      </p:pic>
      <p:cxnSp>
        <p:nvCxnSpPr>
          <p:cNvPr id="13" name="Straight Arrow Connector 12">
            <a:extLst>
              <a:ext uri="{FF2B5EF4-FFF2-40B4-BE49-F238E27FC236}">
                <a16:creationId xmlns:a16="http://schemas.microsoft.com/office/drawing/2014/main" id="{F7891876-7DA3-4EB6-B9E7-9B81592BDF21}"/>
              </a:ext>
            </a:extLst>
          </p:cNvPr>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9E9353-E4C4-4E69-8E08-44ACF0EDCA10}"/>
              </a:ext>
            </a:extLst>
          </p:cNvPr>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C56F74-5F44-4BC8-BC68-BF6FFBC3EF63}"/>
              </a:ext>
            </a:extLst>
          </p:cNvPr>
          <p:cNvSpPr txBox="1"/>
          <p:nvPr/>
        </p:nvSpPr>
        <p:spPr>
          <a:xfrm>
            <a:off x="6663711" y="3586805"/>
            <a:ext cx="4957124"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CCAFS SLC-40 and CCAFS LC-40</a:t>
            </a:r>
          </a:p>
        </p:txBody>
      </p:sp>
      <p:sp>
        <p:nvSpPr>
          <p:cNvPr id="16" name="TextBox 15">
            <a:extLst>
              <a:ext uri="{FF2B5EF4-FFF2-40B4-BE49-F238E27FC236}">
                <a16:creationId xmlns:a16="http://schemas.microsoft.com/office/drawing/2014/main" id="{B3345E1A-BD36-4E35-BE74-868AE3F7134C}"/>
              </a:ext>
            </a:extLst>
          </p:cNvPr>
          <p:cNvSpPr txBox="1"/>
          <p:nvPr/>
        </p:nvSpPr>
        <p:spPr>
          <a:xfrm>
            <a:off x="3682611" y="4217798"/>
            <a:ext cx="1420287" cy="646331"/>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KSC LC-39A</a:t>
            </a:r>
          </a:p>
        </p:txBody>
      </p:sp>
      <p:sp>
        <p:nvSpPr>
          <p:cNvPr id="17" name="TextBox 16">
            <a:extLst>
              <a:ext uri="{FF2B5EF4-FFF2-40B4-BE49-F238E27FC236}">
                <a16:creationId xmlns:a16="http://schemas.microsoft.com/office/drawing/2014/main" id="{421D2681-B2EE-4734-AA99-77345A2115F5}"/>
              </a:ext>
            </a:extLst>
          </p:cNvPr>
          <p:cNvSpPr txBox="1"/>
          <p:nvPr/>
        </p:nvSpPr>
        <p:spPr>
          <a:xfrm>
            <a:off x="529276" y="4012456"/>
            <a:ext cx="1732666"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VAFB SLC-4E</a:t>
            </a:r>
          </a:p>
        </p:txBody>
      </p:sp>
    </p:spTree>
    <p:extLst>
      <p:ext uri="{BB962C8B-B14F-4D97-AF65-F5344CB8AC3E}">
        <p14:creationId xmlns:p14="http://schemas.microsoft.com/office/powerpoint/2010/main" val="23959788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6" name="Text Placeholder 2">
            <a:extLst>
              <a:ext uri="{FF2B5EF4-FFF2-40B4-BE49-F238E27FC236}">
                <a16:creationId xmlns:a16="http://schemas.microsoft.com/office/drawing/2014/main" id="{EA407DB1-F7B4-46D6-9631-498F8A02E22B}"/>
              </a:ext>
            </a:extLst>
          </p:cNvPr>
          <p:cNvSpPr>
            <a:spLocks noGrp="1"/>
          </p:cNvSpPr>
          <p:nvPr/>
        </p:nvSpPr>
        <p:spPr>
          <a:xfrm>
            <a:off x="5162939" y="1468244"/>
            <a:ext cx="6195243" cy="4951413"/>
          </a:xfrm>
          <a:prstGeom prst="rect">
            <a:avLst/>
          </a:prstGeom>
          <a:solidFill>
            <a:schemeClr val="accent3">
              <a:lumMod val="20000"/>
              <a:lumOff val="80000"/>
            </a:schemeClr>
          </a:solidFill>
        </p:spPr>
        <p:txBody>
          <a:bodyPr vert="horz" lIns="0" tIns="0" rIns="0" bIns="0" numCol="1" rtlCol="0" anchor="t">
            <a:noAutofit/>
          </a:bodyPr>
          <a:lstStyle>
            <a:lvl1pPr marL="0" indent="0" algn="l" defTabSz="914400" rtl="0" eaLnBrk="1" latinLnBrk="0" hangingPunct="1">
              <a:lnSpc>
                <a:spcPct val="100000"/>
              </a:lnSpc>
              <a:spcBef>
                <a:spcPct val="0"/>
              </a:spcBef>
              <a:spcAft>
                <a:spcPts val="600"/>
              </a:spcAft>
              <a:buFont typeface="Arial" pitchFamily="34"/>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accent3"/>
              </a:buClr>
              <a:buFont typeface="Arial" pitchFamily="34"/>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00000"/>
              </a:lnSpc>
              <a:spcBef>
                <a:spcPct val="0"/>
              </a:spcBef>
              <a:spcAft>
                <a:spcPts val="600"/>
              </a:spcAft>
              <a:buClrTx/>
              <a:buSzTx/>
              <a:buFont typeface="Arial" pitchFamily="34"/>
              <a:buChar char="•"/>
              <a:defRPr/>
            </a:pP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ct val="0"/>
              </a:spcBef>
              <a:spcAft>
                <a:spcPts val="600"/>
              </a:spcAft>
              <a:buClrTx/>
              <a:buSzTx/>
              <a:buFont typeface="Arial" pitchFamily="34"/>
              <a:buChar char="•"/>
              <a:defRPr/>
            </a:pPr>
            <a:r>
              <a:rPr kumimoji="0" lang="en-GB" altLang="en-GB" sz="1800" b="0" i="0" u="none" strike="noStrike" kern="1200" cap="none" spc="0" normalizeH="0" baseline="0" noProof="0">
                <a:ln>
                  <a:noFill/>
                </a:ln>
                <a:effectLst/>
                <a:uLnTx/>
                <a:uFillTx/>
                <a:latin typeface="Georgia"/>
              </a:rPr>
              <a:t>SpaceX launches Falcon 9 rockets at a cost of around $62m. This is considerably cheaper than other providers (which usually cost upwards of $165m), and much of the savings are because SpaceX can land, and then re-use the first stage of the rocket.</a:t>
            </a: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ct val="0"/>
              </a:spcBef>
              <a:spcAft>
                <a:spcPts val="600"/>
              </a:spcAft>
              <a:buClrTx/>
              <a:buSzTx/>
              <a:buFont typeface="Arial" pitchFamily="34"/>
              <a:buChar char="•"/>
              <a:defRPr/>
            </a:pP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ct val="0"/>
              </a:spcBef>
              <a:spcAft>
                <a:spcPts val="600"/>
              </a:spcAft>
              <a:buClrTx/>
              <a:buSzTx/>
              <a:buFont typeface="Arial" pitchFamily="34"/>
              <a:buChar char="•"/>
              <a:defRPr/>
            </a:pPr>
            <a:r>
              <a:rPr kumimoji="0" lang="en-GB" altLang="en-GB" sz="1800" b="0" i="0" u="none" strike="noStrike" kern="1200" cap="none" spc="0" normalizeH="0" baseline="0" noProof="0">
                <a:ln>
                  <a:noFill/>
                </a:ln>
                <a:effectLst/>
                <a:uLnTx/>
                <a:uFillTx/>
                <a:latin typeface="Georgia"/>
              </a:rPr>
              <a:t>If we can make predictions on whether the first stage will land, we can determine the cost of a launch, and use this information to assess whether or not an alternate company should bid and SpaceX for a rocket launch.</a:t>
            </a: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ct val="0"/>
              </a:spcBef>
              <a:spcAft>
                <a:spcPts val="600"/>
              </a:spcAft>
              <a:buClrTx/>
              <a:buSzTx/>
              <a:buFont typeface="Arial" pitchFamily="34"/>
              <a:buChar char="•"/>
              <a:defRPr/>
            </a:pP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ct val="0"/>
              </a:spcBef>
              <a:spcAft>
                <a:spcPts val="600"/>
              </a:spcAft>
              <a:buClrTx/>
              <a:buSzTx/>
              <a:buFont typeface="Arial" pitchFamily="34"/>
              <a:buChar char="•"/>
              <a:defRPr/>
            </a:pPr>
            <a:r>
              <a:rPr kumimoji="0" lang="en-GB" altLang="en-GB" sz="1800" b="0" i="0" u="none" strike="noStrike" kern="1200" cap="none" spc="0" normalizeH="0" baseline="0" noProof="0">
                <a:ln>
                  <a:noFill/>
                </a:ln>
                <a:effectLst/>
                <a:uLnTx/>
                <a:uFillTx/>
                <a:latin typeface="Georgia"/>
              </a:rPr>
              <a:t>This project will ultimately predict if the Space X Falcon 9 first stage will land successfully.</a:t>
            </a: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ct val="0"/>
              </a:spcBef>
              <a:spcAft>
                <a:spcPts val="600"/>
              </a:spcAft>
              <a:buClrTx/>
              <a:buSzTx/>
              <a:buFont typeface="Arial" pitchFamily="34"/>
              <a:buChar char="•"/>
              <a:defRPr/>
            </a:pPr>
            <a:endParaRPr lang="en-GB" altLang="en-GB" sz="1800" b="0" i="0" u="none" strike="noStrike" kern="1200" cap="none" spc="0" normalizeH="0" baseline="0" noProof="0">
              <a:ln>
                <a:noFill/>
              </a:ln>
              <a:effectLst/>
              <a:uLnTx/>
              <a:uFillTx/>
              <a:latin typeface="Georgia"/>
            </a:endParaRPr>
          </a:p>
        </p:txBody>
      </p:sp>
      <p:pic>
        <p:nvPicPr>
          <p:cNvPr id="7" name="Picture 6" descr="A picture containing text, transport, clouds, rocket  Description automatically generated">
            <a:extLst>
              <a:ext uri="{FF2B5EF4-FFF2-40B4-BE49-F238E27FC236}">
                <a16:creationId xmlns:a16="http://schemas.microsoft.com/office/drawing/2014/main" id="{0574B932-A8D4-4F45-A303-4B423968E26A}"/>
              </a:ext>
            </a:extLst>
          </p:cNvPr>
          <p:cNvPicPr>
            <a:picLocks noChangeAspect="1"/>
          </p:cNvPicPr>
          <p:nvPr/>
        </p:nvPicPr>
        <p:blipFill>
          <a:blip r:embed="rId3"/>
          <a:stretch>
            <a:fillRect/>
          </a:stretch>
        </p:blipFill>
        <p:spPr>
          <a:xfrm>
            <a:off x="828068" y="2226527"/>
            <a:ext cx="4235081" cy="3393688"/>
          </a:xfrm>
          <a:prstGeom prst="rect">
            <a:avLst/>
          </a:prstGeom>
        </p:spPr>
      </p:pic>
    </p:spTree>
    <p:extLst>
      <p:ext uri="{BB962C8B-B14F-4D97-AF65-F5344CB8AC3E}">
        <p14:creationId xmlns:p14="http://schemas.microsoft.com/office/powerpoint/2010/main" val="256006139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GB">
                <a:solidFill>
                  <a:schemeClr val="accent2"/>
                </a:solidFill>
                <a:latin typeface="Georgia"/>
              </a:rPr>
              <a:t>PROXIMITY OF LAUNCH SITES TO OTHER POINTS OF INTEREST</a:t>
            </a:r>
            <a:endParaRPr lang="en-US">
              <a:solidFill>
                <a:schemeClr val="accent2"/>
              </a:solidFill>
              <a:latin typeface="Georgia"/>
            </a:endParaRPr>
          </a:p>
        </p:txBody>
      </p:sp>
      <p:sp>
        <p:nvSpPr>
          <p:cNvPr id="6" name="Text Placeholder 2">
            <a:extLst>
              <a:ext uri="{FF2B5EF4-FFF2-40B4-BE49-F238E27FC236}">
                <a16:creationId xmlns:a16="http://schemas.microsoft.com/office/drawing/2014/main" id="{078A029F-283B-4FEF-BAEB-122F8CDEDCDD}"/>
              </a:ext>
            </a:extLst>
          </p:cNvPr>
          <p:cNvSpPr>
            <a:spLocks noGrp="1"/>
          </p:cNvSpPr>
          <p:nvPr/>
        </p:nvSpPr>
        <p:spPr>
          <a:xfrm>
            <a:off x="7968208" y="1317598"/>
            <a:ext cx="3826538" cy="211140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ct val="0"/>
              </a:spcBef>
              <a:spcAft>
                <a:spcPts val="600"/>
              </a:spcAft>
              <a:buFont typeface="Arial" pitchFamily="34"/>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bg1"/>
              </a:buClr>
              <a:buFont typeface="Arial" pitchFamily="34"/>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r>
              <a:rPr lang="en-GB" altLang="en-GB" sz="1200">
                <a:solidFill>
                  <a:srgbClr val="000000"/>
                </a:solidFill>
                <a:latin typeface="Abadi" panose="020B0604020104020204" pitchFamily="34" charset="0"/>
              </a:rPr>
              <a:t>Are launch sites in close proximity to railways? </a:t>
            </a:r>
          </a:p>
          <a:p>
            <a:pPr marL="342900" indent="-342900">
              <a:buFont typeface="Arial" pitchFamily="34"/>
              <a:buChar char="•"/>
            </a:pPr>
            <a:r>
              <a:rPr lang="en-GB" altLang="en-GB" sz="1200">
                <a:solidFill>
                  <a:srgbClr val="000000"/>
                </a:solidFill>
                <a:latin typeface="Abadi" panose="020B0604020104020204" pitchFamily="34" charset="0"/>
              </a:rPr>
              <a:t>YES. The coastline is only 0.87 km due East.</a:t>
            </a:r>
          </a:p>
          <a:p>
            <a:r>
              <a:rPr lang="en-GB" altLang="en-GB" sz="1200" b="0">
                <a:solidFill>
                  <a:srgbClr val="000000"/>
                </a:solidFill>
                <a:effectLst/>
                <a:latin typeface="Abadi" panose="020B0604020104020204" pitchFamily="34" charset="0"/>
              </a:rPr>
              <a:t>Are launch sites in close proximity to highways?</a:t>
            </a:r>
            <a:r>
              <a:rPr lang="en-GB" altLang="en-GB" sz="1200">
                <a:solidFill>
                  <a:srgbClr val="000000"/>
                </a:solidFill>
                <a:latin typeface="Abadi" panose="020B0604020104020204" pitchFamily="34" charset="0"/>
              </a:rPr>
              <a:t> </a:t>
            </a:r>
            <a:endParaRPr lang="en-GB" altLang="en-GB" sz="1200" b="0">
              <a:solidFill>
                <a:srgbClr val="000000"/>
              </a:solidFill>
              <a:effectLst/>
              <a:latin typeface="Abadi" panose="020B0604020104020204" pitchFamily="34" charset="0"/>
            </a:endParaRPr>
          </a:p>
          <a:p>
            <a:pPr marL="342900" indent="-342900">
              <a:buFont typeface="Arial" pitchFamily="34"/>
              <a:buChar char="•"/>
            </a:pPr>
            <a:r>
              <a:rPr lang="en-GB" altLang="en-GB" sz="1200" b="0">
                <a:solidFill>
                  <a:srgbClr val="000000"/>
                </a:solidFill>
                <a:effectLst/>
                <a:latin typeface="Abadi" panose="020B0604020104020204" pitchFamily="34" charset="0"/>
              </a:rPr>
              <a:t>YES. </a:t>
            </a:r>
            <a:r>
              <a:rPr lang="en-GB" altLang="en-GB" sz="1200">
                <a:solidFill>
                  <a:srgbClr val="000000"/>
                </a:solidFill>
                <a:latin typeface="Abadi" panose="020B0604020104020204" pitchFamily="34" charset="0"/>
              </a:rPr>
              <a:t>The nearest highway is only 0.59km away. </a:t>
            </a:r>
          </a:p>
          <a:p>
            <a:r>
              <a:rPr lang="en-GB" altLang="en-GB" sz="1200" b="0">
                <a:solidFill>
                  <a:srgbClr val="000000"/>
                </a:solidFill>
                <a:effectLst/>
                <a:latin typeface="Abadi" panose="020B0604020104020204" pitchFamily="34" charset="0"/>
              </a:rPr>
              <a:t>Are launch sites in close proximity to railways?</a:t>
            </a:r>
          </a:p>
          <a:p>
            <a:pPr marL="342900" indent="-342900">
              <a:buFont typeface="Arial" pitchFamily="34"/>
              <a:buChar char="•"/>
            </a:pPr>
            <a:r>
              <a:rPr lang="en-GB" altLang="en-GB" sz="1200" b="0">
                <a:solidFill>
                  <a:srgbClr val="000000"/>
                </a:solidFill>
                <a:effectLst/>
                <a:latin typeface="Abadi" panose="020B0604020104020204" pitchFamily="34" charset="0"/>
              </a:rPr>
              <a:t>YES. </a:t>
            </a:r>
            <a:r>
              <a:rPr lang="en-GB" altLang="en-GB" sz="1200">
                <a:solidFill>
                  <a:srgbClr val="000000"/>
                </a:solidFill>
                <a:latin typeface="Abadi" panose="020B0604020104020204" pitchFamily="34" charset="0"/>
              </a:rPr>
              <a:t>The nearest railway is only 1.29 km away.</a:t>
            </a:r>
          </a:p>
          <a:p>
            <a:r>
              <a:rPr lang="en-GB" altLang="en-GB" sz="1200" b="0">
                <a:solidFill>
                  <a:srgbClr val="000000"/>
                </a:solidFill>
                <a:effectLst/>
                <a:latin typeface="Abadi" panose="020B0604020104020204" pitchFamily="34" charset="0"/>
              </a:rPr>
              <a:t>Do launch sites keep certain distance away from cities?</a:t>
            </a:r>
            <a:r>
              <a:rPr lang="en-GB" altLang="en-GB" sz="1200">
                <a:solidFill>
                  <a:srgbClr val="000000"/>
                </a:solidFill>
                <a:latin typeface="Abadi" panose="020B0604020104020204" pitchFamily="34" charset="0"/>
              </a:rPr>
              <a:t> </a:t>
            </a:r>
            <a:endParaRPr lang="en-GB" altLang="en-GB" sz="1200" b="0">
              <a:solidFill>
                <a:srgbClr val="000000"/>
              </a:solidFill>
              <a:effectLst/>
              <a:latin typeface="Abadi" panose="020B0604020104020204" pitchFamily="34" charset="0"/>
            </a:endParaRPr>
          </a:p>
          <a:p>
            <a:pPr marL="342900" indent="-342900">
              <a:buFont typeface="Arial" pitchFamily="34"/>
              <a:buChar char="•"/>
            </a:pPr>
            <a:r>
              <a:rPr lang="en-GB" altLang="en-GB" sz="1200" b="0">
                <a:solidFill>
                  <a:srgbClr val="000000"/>
                </a:solidFill>
                <a:effectLst/>
                <a:latin typeface="Abadi" panose="020B0604020104020204" pitchFamily="34" charset="0"/>
              </a:rPr>
              <a:t>YES. </a:t>
            </a:r>
            <a:r>
              <a:rPr lang="en-GB" altLang="en-GB" sz="1200">
                <a:solidFill>
                  <a:srgbClr val="000000"/>
                </a:solidFill>
                <a:latin typeface="Abadi" panose="020B0604020104020204" pitchFamily="34" charset="0"/>
              </a:rPr>
              <a:t>The nearest city is 51.74 km away.</a:t>
            </a:r>
          </a:p>
          <a:p>
            <a:endParaRPr lang="en-GB" altLang="en-GB">
              <a:solidFill>
                <a:srgbClr val="000000"/>
              </a:solidFill>
              <a:latin typeface="Abadi" panose="020B0604020104020204" pitchFamily="34" charset="0"/>
            </a:endParaRPr>
          </a:p>
        </p:txBody>
      </p:sp>
      <p:pic>
        <p:nvPicPr>
          <p:cNvPr id="7" name="Picture 6">
            <a:extLst>
              <a:ext uri="{FF2B5EF4-FFF2-40B4-BE49-F238E27FC236}">
                <a16:creationId xmlns:a16="http://schemas.microsoft.com/office/drawing/2014/main" id="{B291229A-FCA6-413A-AE3E-F548DFD533D1}"/>
              </a:ext>
            </a:extLst>
          </p:cNvPr>
          <p:cNvPicPr>
            <a:picLocks noChangeAspect="1"/>
          </p:cNvPicPr>
          <p:nvPr/>
        </p:nvPicPr>
        <p:blipFill>
          <a:blip r:embed="rId3"/>
          <a:stretch>
            <a:fillRect/>
          </a:stretch>
        </p:blipFill>
        <p:spPr>
          <a:xfrm>
            <a:off x="479376" y="3366501"/>
            <a:ext cx="6996158" cy="2867379"/>
          </a:xfrm>
          <a:prstGeom prst="rect">
            <a:avLst/>
          </a:prstGeom>
          <a:ln>
            <a:noFill/>
          </a:ln>
          <a:effectLst>
            <a:softEdge rad="112500"/>
          </a:effectLst>
        </p:spPr>
      </p:pic>
      <p:pic>
        <p:nvPicPr>
          <p:cNvPr id="9" name="Picture 8">
            <a:extLst>
              <a:ext uri="{FF2B5EF4-FFF2-40B4-BE49-F238E27FC236}">
                <a16:creationId xmlns:a16="http://schemas.microsoft.com/office/drawing/2014/main" id="{F234471D-8D92-4A2D-A444-5D6E839BCA0B}"/>
              </a:ext>
            </a:extLst>
          </p:cNvPr>
          <p:cNvPicPr>
            <a:picLocks noChangeAspect="1"/>
          </p:cNvPicPr>
          <p:nvPr/>
        </p:nvPicPr>
        <p:blipFill>
          <a:blip r:embed="rId4"/>
          <a:stretch>
            <a:fillRect/>
          </a:stretch>
        </p:blipFill>
        <p:spPr>
          <a:xfrm>
            <a:off x="7968208" y="3559832"/>
            <a:ext cx="3826538" cy="2867379"/>
          </a:xfrm>
          <a:prstGeom prst="rect">
            <a:avLst/>
          </a:prstGeom>
          <a:ln>
            <a:noFill/>
          </a:ln>
          <a:effectLst>
            <a:softEdge rad="112500"/>
          </a:effectLst>
        </p:spPr>
      </p:pic>
      <p:pic>
        <p:nvPicPr>
          <p:cNvPr id="10" name="Picture 9">
            <a:extLst>
              <a:ext uri="{FF2B5EF4-FFF2-40B4-BE49-F238E27FC236}">
                <a16:creationId xmlns:a16="http://schemas.microsoft.com/office/drawing/2014/main" id="{7FB99E1E-CC4C-4FA8-9AA9-8E8BBAA81D79}"/>
              </a:ext>
            </a:extLst>
          </p:cNvPr>
          <p:cNvPicPr>
            <a:picLocks noChangeAspect="1"/>
          </p:cNvPicPr>
          <p:nvPr/>
        </p:nvPicPr>
        <p:blipFill>
          <a:blip r:embed="rId5"/>
          <a:stretch>
            <a:fillRect/>
          </a:stretch>
        </p:blipFill>
        <p:spPr>
          <a:xfrm>
            <a:off x="4728760" y="1317598"/>
            <a:ext cx="2734479" cy="1872256"/>
          </a:xfrm>
          <a:prstGeom prst="rect">
            <a:avLst/>
          </a:prstGeom>
          <a:ln>
            <a:noFill/>
          </a:ln>
          <a:effectLst>
            <a:softEdge rad="112500"/>
          </a:effectLst>
        </p:spPr>
      </p:pic>
      <p:sp>
        <p:nvSpPr>
          <p:cNvPr id="11" name="TextBox 10">
            <a:extLst>
              <a:ext uri="{FF2B5EF4-FFF2-40B4-BE49-F238E27FC236}">
                <a16:creationId xmlns:a16="http://schemas.microsoft.com/office/drawing/2014/main" id="{CD22030D-52A3-4625-AF5B-396C0A834263}"/>
              </a:ext>
            </a:extLst>
          </p:cNvPr>
          <p:cNvSpPr txBox="1"/>
          <p:nvPr/>
        </p:nvSpPr>
        <p:spPr>
          <a:xfrm>
            <a:off x="727349" y="1520177"/>
            <a:ext cx="3923617"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solidFill>
                  <a:srgbClr val="000000"/>
                </a:solidFill>
                <a:latin typeface="Abadi" panose="020B0604020104020204" pitchFamily="34" charset="0"/>
              </a:rPr>
              <a:t>Using the CCAFS SLC-40 launch site as an example site, we can understand more about the placement of launch sites.</a:t>
            </a:r>
          </a:p>
        </p:txBody>
      </p:sp>
    </p:spTree>
    <p:extLst>
      <p:ext uri="{BB962C8B-B14F-4D97-AF65-F5344CB8AC3E}">
        <p14:creationId xmlns:p14="http://schemas.microsoft.com/office/powerpoint/2010/main" val="23249908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GB">
                <a:solidFill>
                  <a:schemeClr val="accent2"/>
                </a:solidFill>
                <a:latin typeface="Abadi" panose="020B0604020104020204" pitchFamily="34" charset="0"/>
              </a:rPr>
              <a:t>Launch success count for all sites</a:t>
            </a:r>
            <a:endParaRPr lang="en-US">
              <a:solidFill>
                <a:schemeClr val="accent2"/>
              </a:solidFill>
              <a:latin typeface="Abadi" panose="020B0604020104020204" pitchFamily="34" charset="0"/>
            </a:endParaRPr>
          </a:p>
        </p:txBody>
      </p:sp>
      <p:pic>
        <p:nvPicPr>
          <p:cNvPr id="6" name="Picture 5">
            <a:extLst>
              <a:ext uri="{FF2B5EF4-FFF2-40B4-BE49-F238E27FC236}">
                <a16:creationId xmlns:a16="http://schemas.microsoft.com/office/drawing/2014/main" id="{8618E3F6-5113-4A33-9255-B55F86B08C40}"/>
              </a:ext>
            </a:extLst>
          </p:cNvPr>
          <p:cNvPicPr>
            <a:picLocks noChangeAspect="1"/>
          </p:cNvPicPr>
          <p:nvPr/>
        </p:nvPicPr>
        <p:blipFill>
          <a:blip r:embed="rId3"/>
          <a:stretch>
            <a:fillRect/>
          </a:stretch>
        </p:blipFill>
        <p:spPr>
          <a:xfrm>
            <a:off x="502651" y="1527122"/>
            <a:ext cx="7977600" cy="4595163"/>
          </a:xfrm>
          <a:prstGeom prst="rect">
            <a:avLst/>
          </a:prstGeom>
          <a:ln>
            <a:noFill/>
          </a:ln>
          <a:effectLst>
            <a:softEdge rad="112500"/>
          </a:effectLst>
        </p:spPr>
      </p:pic>
      <p:sp>
        <p:nvSpPr>
          <p:cNvPr id="7" name="Text Placeholder 2">
            <a:extLst>
              <a:ext uri="{FF2B5EF4-FFF2-40B4-BE49-F238E27FC236}">
                <a16:creationId xmlns:a16="http://schemas.microsoft.com/office/drawing/2014/main" id="{455004E0-EC8E-4B1F-BDBF-BD7BB6BD7A83}"/>
              </a:ext>
            </a:extLst>
          </p:cNvPr>
          <p:cNvSpPr>
            <a:spLocks noGrp="1"/>
          </p:cNvSpPr>
          <p:nvPr/>
        </p:nvSpPr>
        <p:spPr>
          <a:xfrm>
            <a:off x="8714772" y="1506188"/>
            <a:ext cx="3194720" cy="4616097"/>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ct val="0"/>
              </a:spcBef>
              <a:spcAft>
                <a:spcPts val="600"/>
              </a:spcAft>
              <a:buFont typeface="Arial" pitchFamily="34"/>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bg1"/>
              </a:buClr>
              <a:buFont typeface="Arial" pitchFamily="34"/>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r>
              <a:rPr lang="en-GB" altLang="en-GB">
                <a:solidFill>
                  <a:srgbClr val="000000"/>
                </a:solidFill>
                <a:latin typeface="Abadi" panose="020B0604020104020204" pitchFamily="34" charset="0"/>
              </a:rPr>
              <a:t>The launch site KSC LC-39 A had the most successful launches, with 41.7% of the total successful launches.</a:t>
            </a:r>
          </a:p>
        </p:txBody>
      </p:sp>
    </p:spTree>
    <p:extLst>
      <p:ext uri="{BB962C8B-B14F-4D97-AF65-F5344CB8AC3E}">
        <p14:creationId xmlns:p14="http://schemas.microsoft.com/office/powerpoint/2010/main" val="70013293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GB">
                <a:solidFill>
                  <a:schemeClr val="accent2"/>
                </a:solidFill>
                <a:latin typeface="Abadi" panose="020B0604020104020204" pitchFamily="34" charset="0"/>
              </a:rPr>
              <a:t>Pie chart for the launch site with highest launch success ratio</a:t>
            </a:r>
            <a:endParaRPr lang="en-US">
              <a:solidFill>
                <a:schemeClr val="accent2"/>
              </a:solidFill>
              <a:latin typeface="Abadi" panose="020B0604020104020204" pitchFamily="34" charset="0"/>
            </a:endParaRPr>
          </a:p>
        </p:txBody>
      </p:sp>
      <p:pic>
        <p:nvPicPr>
          <p:cNvPr id="6" name="Picture 5">
            <a:extLst>
              <a:ext uri="{FF2B5EF4-FFF2-40B4-BE49-F238E27FC236}">
                <a16:creationId xmlns:a16="http://schemas.microsoft.com/office/drawing/2014/main" id="{94F64F84-4043-4AE7-A691-E05E4374E0DE}"/>
              </a:ext>
            </a:extLst>
          </p:cNvPr>
          <p:cNvPicPr>
            <a:picLocks noChangeAspect="1"/>
          </p:cNvPicPr>
          <p:nvPr/>
        </p:nvPicPr>
        <p:blipFill>
          <a:blip r:embed="rId3"/>
          <a:stretch>
            <a:fillRect/>
          </a:stretch>
        </p:blipFill>
        <p:spPr>
          <a:xfrm>
            <a:off x="408856" y="1468734"/>
            <a:ext cx="7975927" cy="4696569"/>
          </a:xfrm>
          <a:prstGeom prst="rect">
            <a:avLst/>
          </a:prstGeom>
          <a:ln>
            <a:noFill/>
          </a:ln>
          <a:effectLst>
            <a:softEdge rad="112500"/>
          </a:effectLst>
        </p:spPr>
      </p:pic>
      <p:sp>
        <p:nvSpPr>
          <p:cNvPr id="7" name="Text Placeholder 2">
            <a:extLst>
              <a:ext uri="{FF2B5EF4-FFF2-40B4-BE49-F238E27FC236}">
                <a16:creationId xmlns:a16="http://schemas.microsoft.com/office/drawing/2014/main" id="{300E07FB-B98F-4A00-B385-4A21625EA244}"/>
              </a:ext>
            </a:extLst>
          </p:cNvPr>
          <p:cNvSpPr txBox="1"/>
          <p:nvPr/>
        </p:nvSpPr>
        <p:spPr>
          <a:xfrm>
            <a:off x="8616280" y="1447800"/>
            <a:ext cx="3194720" cy="4616097"/>
          </a:xfrm>
          <a:prstGeom prst="rect">
            <a:avLst/>
          </a:prstGeom>
        </p:spPr>
        <p:txBody>
          <a:bodyPr vert="horz" lIns="0" tIns="0" rIns="0" bIns="0" numCol="1" rtlCol="0" anchor="ctr">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Abadi" panose="020B0604020104020204" pitchFamily="34" charset="0"/>
              </a:rPr>
              <a:t>The launch site KSC LC-39 A also had the highest rate of successful launches, with a 76.9% success rate.</a:t>
            </a:r>
          </a:p>
        </p:txBody>
      </p:sp>
    </p:spTree>
    <p:extLst>
      <p:ext uri="{BB962C8B-B14F-4D97-AF65-F5344CB8AC3E}">
        <p14:creationId xmlns:p14="http://schemas.microsoft.com/office/powerpoint/2010/main" val="186616070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GB">
                <a:solidFill>
                  <a:schemeClr val="accent2"/>
                </a:solidFill>
                <a:latin typeface="Abadi" panose="020B0604020104020204" pitchFamily="34" charset="0"/>
              </a:rPr>
              <a:t>Launch Outcome VS. Payload scatter plot for all sites</a:t>
            </a:r>
            <a:endParaRPr lang="en-US">
              <a:solidFill>
                <a:schemeClr val="accent2"/>
              </a:solidFill>
              <a:latin typeface="Abadi" panose="020B0604020104020204" pitchFamily="34" charset="0"/>
            </a:endParaRPr>
          </a:p>
        </p:txBody>
      </p:sp>
      <p:pic>
        <p:nvPicPr>
          <p:cNvPr id="6" name="Picture 5">
            <a:extLst>
              <a:ext uri="{FF2B5EF4-FFF2-40B4-BE49-F238E27FC236}">
                <a16:creationId xmlns:a16="http://schemas.microsoft.com/office/drawing/2014/main" id="{58E47C2D-0B31-4D33-B076-54266BF8AB71}"/>
              </a:ext>
            </a:extLst>
          </p:cNvPr>
          <p:cNvPicPr>
            <a:picLocks noChangeAspect="1"/>
          </p:cNvPicPr>
          <p:nvPr/>
        </p:nvPicPr>
        <p:blipFill>
          <a:blip r:embed="rId3"/>
          <a:srcRect t="2311"/>
          <a:stretch>
            <a:fillRect/>
          </a:stretch>
        </p:blipFill>
        <p:spPr>
          <a:xfrm>
            <a:off x="7365138" y="1129958"/>
            <a:ext cx="4562403" cy="2487293"/>
          </a:xfrm>
          <a:prstGeom prst="rect">
            <a:avLst/>
          </a:prstGeom>
          <a:ln>
            <a:noFill/>
          </a:ln>
          <a:effectLst>
            <a:softEdge rad="112500"/>
          </a:effectLst>
        </p:spPr>
      </p:pic>
      <p:pic>
        <p:nvPicPr>
          <p:cNvPr id="7" name="Picture 6">
            <a:extLst>
              <a:ext uri="{FF2B5EF4-FFF2-40B4-BE49-F238E27FC236}">
                <a16:creationId xmlns:a16="http://schemas.microsoft.com/office/drawing/2014/main" id="{95CEC46B-2E2E-4938-9BC7-D9074D34CD18}"/>
              </a:ext>
            </a:extLst>
          </p:cNvPr>
          <p:cNvPicPr>
            <a:picLocks noChangeAspect="1"/>
          </p:cNvPicPr>
          <p:nvPr/>
        </p:nvPicPr>
        <p:blipFill>
          <a:blip r:embed="rId4"/>
          <a:srcRect b="3555"/>
          <a:stretch>
            <a:fillRect/>
          </a:stretch>
        </p:blipFill>
        <p:spPr>
          <a:xfrm>
            <a:off x="7396716" y="3895276"/>
            <a:ext cx="4553025" cy="2487293"/>
          </a:xfrm>
          <a:prstGeom prst="rect">
            <a:avLst/>
          </a:prstGeom>
          <a:ln>
            <a:noFill/>
          </a:ln>
          <a:effectLst>
            <a:softEdge rad="112500"/>
          </a:effectLst>
        </p:spPr>
      </p:pic>
      <p:sp>
        <p:nvSpPr>
          <p:cNvPr id="8" name="Text Placeholder 2">
            <a:extLst>
              <a:ext uri="{FF2B5EF4-FFF2-40B4-BE49-F238E27FC236}">
                <a16:creationId xmlns:a16="http://schemas.microsoft.com/office/drawing/2014/main" id="{F0365B75-1007-4037-937C-8168173D3D46}"/>
              </a:ext>
            </a:extLst>
          </p:cNvPr>
          <p:cNvSpPr>
            <a:spLocks noGrp="1"/>
          </p:cNvSpPr>
          <p:nvPr/>
        </p:nvSpPr>
        <p:spPr>
          <a:xfrm>
            <a:off x="404814" y="3894294"/>
            <a:ext cx="5981731" cy="296474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ct val="0"/>
              </a:spcBef>
              <a:spcAft>
                <a:spcPts val="600"/>
              </a:spcAft>
              <a:buFont typeface="Arial" pitchFamily="34"/>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bg1"/>
              </a:buClr>
              <a:buFont typeface="Arial" pitchFamily="34"/>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pPr marL="342900" indent="-342900">
              <a:buFont typeface="Arial" pitchFamily="34"/>
              <a:buChar char="•"/>
            </a:pPr>
            <a:r>
              <a:rPr lang="en-GB" altLang="en-GB" sz="1400">
                <a:solidFill>
                  <a:srgbClr val="000000"/>
                </a:solidFill>
                <a:latin typeface="Abadi" panose="020B0604020104020204" pitchFamily="34" charset="0"/>
              </a:rPr>
              <a:t>Plotting the launch outcome vs. payload for all sites shows a gap around 4000 kg, so it makes sense to split the data into 2 ranges: </a:t>
            </a:r>
          </a:p>
          <a:p>
            <a:pPr marL="342900" indent="-342900">
              <a:buFont typeface="Arial" pitchFamily="34"/>
              <a:buChar char="•"/>
            </a:pPr>
            <a:endParaRPr lang="en-GB" altLang="en-GB" sz="1400">
              <a:solidFill>
                <a:srgbClr val="000000"/>
              </a:solidFill>
              <a:latin typeface="Abadi" panose="020B0604020104020204" pitchFamily="34" charset="0"/>
            </a:endParaRPr>
          </a:p>
          <a:p>
            <a:pPr marL="520700" lvl="1" indent="-342900">
              <a:buFont typeface="Arial" pitchFamily="34"/>
              <a:buChar char="•"/>
            </a:pPr>
            <a:r>
              <a:rPr lang="en-GB" altLang="en-GB" sz="1200">
                <a:solidFill>
                  <a:srgbClr val="000000"/>
                </a:solidFill>
                <a:latin typeface="Abadi" panose="020B0604020104020204" pitchFamily="34" charset="0"/>
              </a:rPr>
              <a:t>0 – 4000 kg (low payloads)</a:t>
            </a:r>
          </a:p>
          <a:p>
            <a:pPr marL="520700" lvl="1" indent="-342900">
              <a:buFont typeface="Arial" pitchFamily="34"/>
              <a:buChar char="•"/>
            </a:pPr>
            <a:r>
              <a:rPr lang="en-GB" altLang="en-GB" sz="1200">
                <a:solidFill>
                  <a:srgbClr val="000000"/>
                </a:solidFill>
                <a:latin typeface="Abadi" panose="020B0604020104020204" pitchFamily="34" charset="0"/>
              </a:rPr>
              <a:t>4000 – 10000 kg (massive payloads)</a:t>
            </a:r>
          </a:p>
          <a:p>
            <a:pPr marL="520700" lvl="1" indent="-342900">
              <a:buClr>
                <a:srgbClr val="188659"/>
              </a:buClr>
              <a:buFont typeface="Arial" pitchFamily="34"/>
              <a:buChar char="•"/>
            </a:pPr>
            <a:endParaRPr lang="en-GB" altLang="en-GB" sz="1200">
              <a:solidFill>
                <a:srgbClr val="000000"/>
              </a:solidFill>
              <a:latin typeface="Abadi" panose="020B0604020104020204" pitchFamily="34" charset="0"/>
            </a:endParaRPr>
          </a:p>
          <a:p>
            <a:pPr marL="342900" indent="-342900">
              <a:buFont typeface="Arial" pitchFamily="34"/>
              <a:buChar char="•"/>
            </a:pPr>
            <a:r>
              <a:rPr lang="en-GB" altLang="en-GB" sz="1400">
                <a:solidFill>
                  <a:srgbClr val="000000"/>
                </a:solidFill>
                <a:latin typeface="Abadi" panose="020B0604020104020204" pitchFamily="34" charset="0"/>
              </a:rPr>
              <a:t>From these 2 plots, it can be shown that the success for massive payloads is lower than that for low payloads. </a:t>
            </a:r>
          </a:p>
          <a:p>
            <a:pPr marL="342900" indent="-342900">
              <a:buFont typeface="Arial" pitchFamily="34"/>
              <a:buChar char="•"/>
            </a:pPr>
            <a:endParaRPr lang="en-GB" altLang="en-GB" sz="1400">
              <a:solidFill>
                <a:srgbClr val="000000"/>
              </a:solidFill>
              <a:latin typeface="Abadi" panose="020B0604020104020204" pitchFamily="34" charset="0"/>
            </a:endParaRPr>
          </a:p>
          <a:p>
            <a:pPr marL="342900" indent="-342900">
              <a:buFont typeface="Arial" pitchFamily="34"/>
              <a:buChar char="•"/>
            </a:pPr>
            <a:r>
              <a:rPr lang="en-GB" altLang="en-GB" sz="1400">
                <a:solidFill>
                  <a:srgbClr val="000000"/>
                </a:solidFill>
                <a:latin typeface="Abadi" panose="020B0604020104020204" pitchFamily="34" charset="0"/>
              </a:rPr>
              <a:t>It is also worth noting that some booster types (v1.0 and B5) have not been launched with massive payloads. </a:t>
            </a:r>
          </a:p>
          <a:p>
            <a:pPr marL="342900" indent="-342900">
              <a:buFont typeface="Arial" pitchFamily="34"/>
              <a:buChar char="•"/>
            </a:pPr>
            <a:endParaRPr lang="en-GB" altLang="en-GB" sz="1400">
              <a:solidFill>
                <a:srgbClr val="000000"/>
              </a:solidFill>
              <a:latin typeface="Abadi" panose="020B0604020104020204" pitchFamily="34" charset="0"/>
            </a:endParaRPr>
          </a:p>
        </p:txBody>
      </p:sp>
      <p:pic>
        <p:nvPicPr>
          <p:cNvPr id="9" name="Picture 8">
            <a:extLst>
              <a:ext uri="{FF2B5EF4-FFF2-40B4-BE49-F238E27FC236}">
                <a16:creationId xmlns:a16="http://schemas.microsoft.com/office/drawing/2014/main" id="{3F6A7559-9905-4F29-ABE8-0683F072F73E}"/>
              </a:ext>
            </a:extLst>
          </p:cNvPr>
          <p:cNvPicPr>
            <a:picLocks noChangeAspect="1"/>
          </p:cNvPicPr>
          <p:nvPr/>
        </p:nvPicPr>
        <p:blipFill>
          <a:blip r:embed="rId5"/>
          <a:stretch>
            <a:fillRect/>
          </a:stretch>
        </p:blipFill>
        <p:spPr>
          <a:xfrm>
            <a:off x="402301" y="1126343"/>
            <a:ext cx="5981731" cy="2561720"/>
          </a:xfrm>
          <a:prstGeom prst="rect">
            <a:avLst/>
          </a:prstGeom>
          <a:ln>
            <a:noFill/>
          </a:ln>
          <a:effectLst>
            <a:softEdge rad="112500"/>
          </a:effectLst>
        </p:spPr>
      </p:pic>
      <p:sp>
        <p:nvSpPr>
          <p:cNvPr id="10" name="Oval 9">
            <a:extLst>
              <a:ext uri="{FF2B5EF4-FFF2-40B4-BE49-F238E27FC236}">
                <a16:creationId xmlns:a16="http://schemas.microsoft.com/office/drawing/2014/main" id="{444147EF-326A-4774-AC16-FD8DD3F40C19}"/>
              </a:ext>
            </a:extLst>
          </p:cNvPr>
          <p:cNvSpPr/>
          <p:nvPr/>
        </p:nvSpPr>
        <p:spPr>
          <a:xfrm>
            <a:off x="1498304" y="2901405"/>
            <a:ext cx="314639" cy="3146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11" name="Oval 10">
            <a:extLst>
              <a:ext uri="{FF2B5EF4-FFF2-40B4-BE49-F238E27FC236}">
                <a16:creationId xmlns:a16="http://schemas.microsoft.com/office/drawing/2014/main" id="{7D177F15-B787-4181-B0CF-422BD482B05B}"/>
              </a:ext>
            </a:extLst>
          </p:cNvPr>
          <p:cNvSpPr/>
          <p:nvPr/>
        </p:nvSpPr>
        <p:spPr>
          <a:xfrm>
            <a:off x="3477859" y="2898893"/>
            <a:ext cx="314639" cy="3146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3" name="Oval 12">
            <a:extLst>
              <a:ext uri="{FF2B5EF4-FFF2-40B4-BE49-F238E27FC236}">
                <a16:creationId xmlns:a16="http://schemas.microsoft.com/office/drawing/2014/main" id="{27A1C73A-0AD8-49EF-950B-9A4DF0C2EA8C}"/>
              </a:ext>
            </a:extLst>
          </p:cNvPr>
          <p:cNvSpPr/>
          <p:nvPr/>
        </p:nvSpPr>
        <p:spPr>
          <a:xfrm>
            <a:off x="7221138" y="985958"/>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14" name="Oval 13">
            <a:extLst>
              <a:ext uri="{FF2B5EF4-FFF2-40B4-BE49-F238E27FC236}">
                <a16:creationId xmlns:a16="http://schemas.microsoft.com/office/drawing/2014/main" id="{93E07392-1341-439E-8B81-79DE1BCCAC1C}"/>
              </a:ext>
            </a:extLst>
          </p:cNvPr>
          <p:cNvSpPr/>
          <p:nvPr/>
        </p:nvSpPr>
        <p:spPr>
          <a:xfrm>
            <a:off x="7252716" y="375127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5" name="TextBox 14">
            <a:extLst>
              <a:ext uri="{FF2B5EF4-FFF2-40B4-BE49-F238E27FC236}">
                <a16:creationId xmlns:a16="http://schemas.microsoft.com/office/drawing/2014/main" id="{90FD1CAA-00BE-492F-9193-4FA2EEDF0DE8}"/>
              </a:ext>
            </a:extLst>
          </p:cNvPr>
          <p:cNvSpPr txBox="1"/>
          <p:nvPr/>
        </p:nvSpPr>
        <p:spPr>
          <a:xfrm>
            <a:off x="1803749" y="2925918"/>
            <a:ext cx="1031051"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a:rPr>
              <a:t>Low payloads</a:t>
            </a:r>
          </a:p>
        </p:txBody>
      </p:sp>
      <p:sp>
        <p:nvSpPr>
          <p:cNvPr id="16" name="TextBox 15">
            <a:extLst>
              <a:ext uri="{FF2B5EF4-FFF2-40B4-BE49-F238E27FC236}">
                <a16:creationId xmlns:a16="http://schemas.microsoft.com/office/drawing/2014/main" id="{AFD1BE4E-2373-4C88-8B83-509724FF2BCF}"/>
              </a:ext>
            </a:extLst>
          </p:cNvPr>
          <p:cNvSpPr txBox="1"/>
          <p:nvPr/>
        </p:nvSpPr>
        <p:spPr>
          <a:xfrm>
            <a:off x="3791744" y="2924488"/>
            <a:ext cx="1271502"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a:rPr>
              <a:t>Massive payloads</a:t>
            </a:r>
          </a:p>
        </p:txBody>
      </p:sp>
      <p:cxnSp>
        <p:nvCxnSpPr>
          <p:cNvPr id="17" name="Straight Connector 16">
            <a:extLst>
              <a:ext uri="{FF2B5EF4-FFF2-40B4-BE49-F238E27FC236}">
                <a16:creationId xmlns:a16="http://schemas.microsoft.com/office/drawing/2014/main" id="{DB90E871-A7F3-40A7-B47D-4C82CE259108}"/>
              </a:ext>
            </a:extLst>
          </p:cNvPr>
          <p:cNvCxnSpPr/>
          <p:nvPr/>
        </p:nvCxnSpPr>
        <p:spPr>
          <a:xfrm flipH="1" flipV="1">
            <a:off x="3317356" y="169662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5960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369192"/>
            <a:ext cx="5325989" cy="3811588"/>
          </a:xfrm>
          <a:prstGeom prst="rect">
            <a:avLst/>
          </a:prstGeom>
        </p:spPr>
        <p:txBody>
          <a:bodyPr vert="horz" lIns="91440" tIns="45720" rIns="91440" bIns="45720" rtlCol="0" anchor="t">
            <a:normAutofit/>
          </a:bodyPr>
          <a:lstStyle/>
          <a:p>
            <a:r>
              <a:rPr lang="en-GB" altLang="en-GB" sz="2000">
                <a:solidFill>
                  <a:srgbClr val="000000"/>
                </a:solidFill>
                <a:latin typeface="Abadi" panose="020B0604020104020204" pitchFamily="34" charset="0"/>
              </a:rPr>
              <a:t>Plotting the Accuracy Score and Best Score for each classification algorithm produces the following result:</a:t>
            </a:r>
          </a:p>
          <a:p>
            <a:endParaRPr lang="en-GB" altLang="en-GB" sz="2000">
              <a:solidFill>
                <a:srgbClr val="000000"/>
              </a:solidFill>
              <a:latin typeface="Abadi" panose="020B0604020104020204" pitchFamily="34" charset="0"/>
            </a:endParaRPr>
          </a:p>
          <a:p>
            <a:pPr marL="342900" indent="-342900">
              <a:buFont typeface="Arial" pitchFamily="34"/>
              <a:buChar char="•"/>
            </a:pPr>
            <a:r>
              <a:rPr lang="en-GB" altLang="en-GB" sz="2000">
                <a:solidFill>
                  <a:srgbClr val="000000"/>
                </a:solidFill>
                <a:latin typeface="Abadi" panose="020B0604020104020204" pitchFamily="34" charset="0"/>
              </a:rPr>
              <a:t>The Decision Tree model has the highest classification accuracy</a:t>
            </a:r>
          </a:p>
          <a:p>
            <a:pPr marL="342900" indent="-342900">
              <a:buFont typeface="Arial" pitchFamily="34"/>
              <a:buChar char="•"/>
            </a:pPr>
            <a:endParaRPr lang="en-GB" altLang="en-GB" sz="2000">
              <a:solidFill>
                <a:srgbClr val="000000"/>
              </a:solidFill>
              <a:latin typeface="Abadi" panose="020B0604020104020204" pitchFamily="34" charset="0"/>
            </a:endParaRPr>
          </a:p>
          <a:p>
            <a:pPr marL="520700" lvl="1" indent="-342900">
              <a:buFont typeface="Arial" pitchFamily="34"/>
              <a:buChar char="•"/>
            </a:pPr>
            <a:r>
              <a:rPr lang="en-GB" altLang="en-GB" sz="2000">
                <a:solidFill>
                  <a:srgbClr val="000000"/>
                </a:solidFill>
                <a:latin typeface="Abadi" panose="020B0604020104020204" pitchFamily="34" charset="0"/>
              </a:rPr>
              <a:t>The Accuracy Score is 94.44%</a:t>
            </a:r>
          </a:p>
          <a:p>
            <a:pPr marL="520700" lvl="1" indent="-342900">
              <a:buFont typeface="Arial" pitchFamily="34"/>
              <a:buChar char="•"/>
            </a:pPr>
            <a:endParaRPr lang="en-GB" altLang="en-GB" sz="2000">
              <a:solidFill>
                <a:srgbClr val="000000"/>
              </a:solidFill>
              <a:latin typeface="Abadi" panose="020B0604020104020204" pitchFamily="34" charset="0"/>
            </a:endParaRPr>
          </a:p>
          <a:p>
            <a:pPr marL="520700" lvl="1" indent="-342900">
              <a:buFont typeface="Arial" pitchFamily="34"/>
              <a:buChar char="•"/>
            </a:pPr>
            <a:r>
              <a:rPr lang="en-GB" altLang="en-GB" sz="2000">
                <a:solidFill>
                  <a:srgbClr val="000000"/>
                </a:solidFill>
                <a:latin typeface="Abadi" panose="020B0604020104020204" pitchFamily="34" charset="0"/>
              </a:rPr>
              <a:t>The Best Score is 90.36%</a:t>
            </a:r>
          </a:p>
        </p:txBody>
      </p:sp>
      <p:sp>
        <p:nvSpPr>
          <p:cNvPr id="9" name="Title 1">
            <a:extLst>
              <a:ext uri="{FF2B5EF4-FFF2-40B4-BE49-F238E27FC236}">
                <a16:creationId xmlns:a16="http://schemas.microsoft.com/office/drawing/2014/main" id="{B68D8986-45AC-4FB5-96E8-C45F9603EB5E}"/>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6" name="Picture 5">
            <a:extLst>
              <a:ext uri="{FF2B5EF4-FFF2-40B4-BE49-F238E27FC236}">
                <a16:creationId xmlns:a16="http://schemas.microsoft.com/office/drawing/2014/main" id="{B4A0B4FE-C9D5-439C-8D46-43AAF48160B2}"/>
              </a:ext>
            </a:extLst>
          </p:cNvPr>
          <p:cNvPicPr>
            <a:picLocks noChangeAspect="1"/>
          </p:cNvPicPr>
          <p:nvPr/>
        </p:nvPicPr>
        <p:blipFill>
          <a:blip r:embed="rId3"/>
          <a:stretch>
            <a:fillRect/>
          </a:stretch>
        </p:blipFill>
        <p:spPr>
          <a:xfrm>
            <a:off x="652681" y="4931037"/>
            <a:ext cx="4020111" cy="1732430"/>
          </a:xfrm>
          <a:prstGeom prst="rect">
            <a:avLst/>
          </a:prstGeom>
          <a:ln>
            <a:noFill/>
          </a:ln>
          <a:effectLst>
            <a:outerShdw blurRad="292100" dist="139700" dir="2700000" algn="tl" rotWithShape="0">
              <a:srgbClr val="333333">
                <a:alpha val="65000"/>
              </a:srgbClr>
            </a:outerShdw>
          </a:effectLst>
        </p:spPr>
      </p:pic>
      <p:pic>
        <p:nvPicPr>
          <p:cNvPr id="7" name="Picture 6" descr="Chart, bar chart  Description automatically generated">
            <a:extLst>
              <a:ext uri="{FF2B5EF4-FFF2-40B4-BE49-F238E27FC236}">
                <a16:creationId xmlns:a16="http://schemas.microsoft.com/office/drawing/2014/main" id="{E133E4B1-BF41-4DFE-9074-F5FFB8E78B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3761250"/>
            <a:ext cx="5155287" cy="2791965"/>
          </a:xfrm>
          <a:prstGeom prst="rect">
            <a:avLst/>
          </a:prstGeom>
          <a:ln>
            <a:noFill/>
          </a:ln>
          <a:effectLst>
            <a:outerShdw blurRad="292100" dist="139700" dir="2700000" algn="tl" rotWithShape="0">
              <a:srgbClr val="333333">
                <a:alpha val="65000"/>
              </a:srgbClr>
            </a:outerShdw>
          </a:effectLst>
        </p:spPr>
      </p:pic>
      <p:pic>
        <p:nvPicPr>
          <p:cNvPr id="8" name="Picture 7" descr="Chart, bar chart  Description automatically generated">
            <a:extLst>
              <a:ext uri="{FF2B5EF4-FFF2-40B4-BE49-F238E27FC236}">
                <a16:creationId xmlns:a16="http://schemas.microsoft.com/office/drawing/2014/main" id="{CCBFA106-0941-48BC-9EE3-D7C0DC50A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032" y="815284"/>
            <a:ext cx="5155286" cy="27919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944607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sp>
        <p:nvSpPr>
          <p:cNvPr id="6" name="Text Placeholder 2">
            <a:extLst>
              <a:ext uri="{FF2B5EF4-FFF2-40B4-BE49-F238E27FC236}">
                <a16:creationId xmlns:a16="http://schemas.microsoft.com/office/drawing/2014/main" id="{354EE949-4D6F-4973-BCE1-010A23ED6E61}"/>
              </a:ext>
            </a:extLst>
          </p:cNvPr>
          <p:cNvSpPr>
            <a:spLocks noGrp="1"/>
          </p:cNvSpPr>
          <p:nvPr/>
        </p:nvSpPr>
        <p:spPr>
          <a:xfrm>
            <a:off x="6528048" y="1447800"/>
            <a:ext cx="5282952"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ct val="0"/>
              </a:spcBef>
              <a:spcAft>
                <a:spcPts val="600"/>
              </a:spcAft>
              <a:buFont typeface="Arial" pitchFamily="34"/>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ct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ct val="0"/>
              </a:spcBef>
              <a:spcAft>
                <a:spcPts val="600"/>
              </a:spcAft>
              <a:buClr>
                <a:schemeClr val="accent2"/>
              </a:buClr>
              <a:buFont typeface="Arial" pitchFamily="34"/>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ct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ct val="0"/>
              </a:spcBef>
              <a:spcAft>
                <a:spcPts val="600"/>
              </a:spcAft>
              <a:buClr>
                <a:schemeClr val="bg1"/>
              </a:buClr>
              <a:buFont typeface="Arial" pitchFamily="34"/>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a:lstStyle>
          <a:p>
            <a:pPr marL="342900" indent="-342900">
              <a:buFont typeface="Arial" pitchFamily="34"/>
              <a:buChar char="•"/>
            </a:pPr>
            <a:endParaRPr lang="en-GB" altLang="en-GB">
              <a:solidFill>
                <a:srgbClr val="000000"/>
              </a:solidFill>
              <a:latin typeface="Abadi" panose="020B0604020104020204" pitchFamily="34" charset="0"/>
            </a:endParaRPr>
          </a:p>
          <a:p>
            <a:pPr marL="342900" indent="-342900">
              <a:buFont typeface="Arial" pitchFamily="34"/>
              <a:buChar char="•"/>
            </a:pPr>
            <a:r>
              <a:rPr lang="en-GB" altLang="en-GB">
                <a:solidFill>
                  <a:srgbClr val="000000"/>
                </a:solidFill>
                <a:latin typeface="Abadi" panose="020B0604020104020204" pitchFamily="34" charset="0"/>
              </a:rPr>
              <a:t>As shown previously, best performing classification model is the Decision Tree model, with an accuracy of 94.44%. </a:t>
            </a:r>
            <a:endParaRPr lang="en-GB" altLang="en-GB">
              <a:latin typeface="Abadi" panose="020B0604020104020204" pitchFamily="34" charset="0"/>
            </a:endParaRPr>
          </a:p>
          <a:p>
            <a:pPr marL="342900" indent="-342900">
              <a:buFont typeface="Arial" pitchFamily="34"/>
              <a:buChar char="•"/>
            </a:pPr>
            <a:endParaRPr lang="en-GB" altLang="en-GB">
              <a:solidFill>
                <a:srgbClr val="000000"/>
              </a:solidFill>
              <a:latin typeface="Abadi" panose="020B0604020104020204" pitchFamily="34" charset="0"/>
            </a:endParaRPr>
          </a:p>
          <a:p>
            <a:pPr marL="342900" indent="-342900">
              <a:buFont typeface="Arial" pitchFamily="34"/>
              <a:buChar char="•"/>
            </a:pPr>
            <a:r>
              <a:rPr lang="en-GB" altLang="en-GB">
                <a:solidFill>
                  <a:srgbClr val="000000"/>
                </a:solidFill>
                <a:latin typeface="Abadi" panose="020B0604020104020204" pitchFamily="34" charset="0"/>
              </a:rPr>
              <a:t>This is explained by the confusion matrix, which shows only 1 out of 18 total results classified incorrectly (a false positive, shown in the top-right corner).</a:t>
            </a:r>
          </a:p>
          <a:p>
            <a:pPr marL="342900" indent="-342900">
              <a:buFont typeface="Arial" pitchFamily="34"/>
              <a:buChar char="•"/>
            </a:pPr>
            <a:endParaRPr lang="en-GB" altLang="en-GB">
              <a:solidFill>
                <a:srgbClr val="000000"/>
              </a:solidFill>
              <a:latin typeface="Abadi" panose="020B0604020104020204" pitchFamily="34" charset="0"/>
            </a:endParaRPr>
          </a:p>
          <a:p>
            <a:pPr marL="342900" indent="-342900">
              <a:buFont typeface="Arial" pitchFamily="34"/>
              <a:buChar char="•"/>
            </a:pPr>
            <a:r>
              <a:rPr lang="en-GB" altLang="en-GB">
                <a:solidFill>
                  <a:srgbClr val="000000"/>
                </a:solidFill>
                <a:latin typeface="Abadi" panose="020B0604020104020204" pitchFamily="34" charset="0"/>
              </a:rPr>
              <a:t>The other 17 results are correctly classified (5 did not land, 12 did land).</a:t>
            </a:r>
          </a:p>
        </p:txBody>
      </p:sp>
      <p:pic>
        <p:nvPicPr>
          <p:cNvPr id="7" name="Picture 6" descr="Chart  Description automatically generated with medium confidence">
            <a:extLst>
              <a:ext uri="{FF2B5EF4-FFF2-40B4-BE49-F238E27FC236}">
                <a16:creationId xmlns:a16="http://schemas.microsoft.com/office/drawing/2014/main" id="{EFF66C90-D035-432B-B05C-C8A2FA6B8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1504662"/>
            <a:ext cx="5835204" cy="4460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503423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53331"/>
            <a:ext cx="10515600" cy="4351338"/>
          </a:xfrm>
          <a:prstGeom prst="rect">
            <a:avLst/>
          </a:prstGeom>
        </p:spPr>
        <p:txBody>
          <a:bodyPr>
            <a:noAutofit/>
          </a:bodyPr>
          <a:lstStyle/>
          <a:p>
            <a:pPr marL="171450" indent="-171450">
              <a:buFont typeface="Arial" pitchFamily="34"/>
              <a:buChar char="•"/>
            </a:pPr>
            <a:r>
              <a:rPr lang="en-GB" altLang="en-GB" sz="1600">
                <a:solidFill>
                  <a:srgbClr val="000000"/>
                </a:solidFill>
                <a:latin typeface="Abadi" panose="020B0604020104020204" pitchFamily="34" charset="0"/>
              </a:rPr>
              <a:t>As the number of flights increases, the rate of success at a launch site increases, with most early flights being unsuccessful. I.e. with more experience, the success rate increases.</a:t>
            </a:r>
          </a:p>
          <a:p>
            <a:pPr marL="349250" lvl="1" indent="-171450">
              <a:buFont typeface="Arial" pitchFamily="34"/>
              <a:buChar char="•"/>
            </a:pPr>
            <a:r>
              <a:rPr lang="en-GB" altLang="en-GB" sz="1600">
                <a:solidFill>
                  <a:srgbClr val="000000"/>
                </a:solidFill>
                <a:latin typeface="Abadi" panose="020B0604020104020204" pitchFamily="34" charset="0"/>
              </a:rPr>
              <a:t>Between 2010 and 2013, all landings were unsuccessful (as the success rate is 0).</a:t>
            </a:r>
          </a:p>
          <a:p>
            <a:pPr marL="349250" lvl="1" indent="-171450">
              <a:buFont typeface="Arial" pitchFamily="34"/>
              <a:buChar char="•"/>
            </a:pPr>
            <a:r>
              <a:rPr lang="en-GB" altLang="en-GB" sz="1600">
                <a:solidFill>
                  <a:srgbClr val="000000"/>
                </a:solidFill>
                <a:latin typeface="Abadi" panose="020B0604020104020204" pitchFamily="34" charset="0"/>
              </a:rPr>
              <a:t>After 2013, the success rate generally increased, despite small dips in 2018 and 2020.</a:t>
            </a:r>
          </a:p>
          <a:p>
            <a:pPr marL="349250" lvl="1" indent="-171450">
              <a:buFont typeface="Arial" pitchFamily="34"/>
              <a:buChar char="•"/>
            </a:pPr>
            <a:r>
              <a:rPr lang="en-GB" altLang="en-GB" sz="1600">
                <a:solidFill>
                  <a:srgbClr val="000000"/>
                </a:solidFill>
                <a:latin typeface="Abadi" panose="020B0604020104020204" pitchFamily="34" charset="0"/>
              </a:rPr>
              <a:t>After 2016, there was always a greater than 50% chance of success.</a:t>
            </a:r>
          </a:p>
          <a:p>
            <a:pPr marL="349250" lvl="1" indent="-171450">
              <a:buFont typeface="Arial" pitchFamily="34"/>
              <a:buChar char="•"/>
            </a:pPr>
            <a:endParaRPr lang="en-GB" altLang="en-GB" sz="1600">
              <a:solidFill>
                <a:srgbClr val="000000"/>
              </a:solidFill>
              <a:latin typeface="Abadi" panose="020B0604020104020204" pitchFamily="34" charset="0"/>
            </a:endParaRPr>
          </a:p>
          <a:p>
            <a:pPr marL="171450" indent="-171450">
              <a:buFont typeface="Arial" pitchFamily="34"/>
              <a:buChar char="•"/>
            </a:pPr>
            <a:r>
              <a:rPr lang="en-GB" altLang="en-GB" sz="1600">
                <a:solidFill>
                  <a:srgbClr val="000000"/>
                </a:solidFill>
                <a:latin typeface="Abadi" panose="020B0604020104020204" pitchFamily="34" charset="0"/>
              </a:rPr>
              <a:t>Orbit types ES-L1, GEO, HEO, and SSO, have the highest (100%) success rate.</a:t>
            </a:r>
          </a:p>
          <a:p>
            <a:pPr lvl="2"/>
            <a:r>
              <a:rPr lang="en-GB" altLang="en-GB" sz="1600">
                <a:solidFill>
                  <a:srgbClr val="000000"/>
                </a:solidFill>
                <a:latin typeface="Abadi" panose="020B0604020104020204" pitchFamily="34" charset="0"/>
              </a:rPr>
              <a:t>The 100% success rate of GEO, HEO, and ES-L1 orbits can be explained by only having 1 flight into the respective orbits. </a:t>
            </a:r>
          </a:p>
          <a:p>
            <a:pPr lvl="2"/>
            <a:r>
              <a:rPr lang="en-GB" altLang="en-GB" sz="1600">
                <a:solidFill>
                  <a:srgbClr val="000000"/>
                </a:solidFill>
                <a:latin typeface="Abadi" panose="020B0604020104020204" pitchFamily="34" charset="0"/>
              </a:rPr>
              <a:t>The 100% success rate in SSO is more impressive, with 5 successful flights.</a:t>
            </a:r>
          </a:p>
          <a:p>
            <a:pPr lvl="2"/>
            <a:r>
              <a:rPr lang="en-GB" altLang="en-GB" sz="1600">
                <a:solidFill>
                  <a:srgbClr val="000000"/>
                </a:solidFill>
                <a:latin typeface="Abadi" panose="020B0604020104020204" pitchFamily="34" charset="0"/>
              </a:rPr>
              <a:t>The orbit types PO, ISS, and LEO, have more success with heavy payloads:</a:t>
            </a:r>
          </a:p>
          <a:p>
            <a:pPr lvl="2"/>
            <a:r>
              <a:rPr lang="en-GB" altLang="en-GB" sz="1600">
                <a:solidFill>
                  <a:srgbClr val="000000"/>
                </a:solidFill>
                <a:latin typeface="Abadi" panose="020B0604020104020204" pitchFamily="34" charset="0"/>
              </a:rPr>
              <a:t>VLEO (Very Low Earth Orbit) launches are associated with heavier payloads, which makes intuitive sense.</a:t>
            </a:r>
          </a:p>
          <a:p>
            <a:pPr lvl="1"/>
            <a:endParaRPr lang="en-GB" altLang="en-GB" sz="1600">
              <a:solidFill>
                <a:srgbClr val="000000"/>
              </a:solidFill>
              <a:latin typeface="Abadi" panose="020B0604020104020204" pitchFamily="34" charset="0"/>
            </a:endParaRPr>
          </a:p>
          <a:p>
            <a:pPr marL="171450" indent="-171450">
              <a:buFont typeface="Arial" pitchFamily="34"/>
              <a:buChar char="•"/>
            </a:pPr>
            <a:r>
              <a:rPr lang="en-GB" altLang="en-GB" sz="1600">
                <a:solidFill>
                  <a:srgbClr val="000000"/>
                </a:solidFill>
                <a:latin typeface="Abadi" panose="020B0604020104020204" pitchFamily="34" charset="0"/>
              </a:rPr>
              <a:t>The launch site KSC LC-39 A had the most successful launches, with 41.7% of the total successful launches, and also the highest rate of successful launches, with a 76.9% success rate. </a:t>
            </a:r>
          </a:p>
          <a:p>
            <a:pPr marL="171450" indent="-171450">
              <a:buFont typeface="Arial" pitchFamily="34"/>
              <a:buChar char="•"/>
            </a:pPr>
            <a:r>
              <a:rPr lang="en-GB" altLang="en-GB" sz="1600">
                <a:solidFill>
                  <a:srgbClr val="000000"/>
                </a:solidFill>
                <a:latin typeface="Abadi" panose="020B0604020104020204" pitchFamily="34" charset="0"/>
              </a:rPr>
              <a:t>The success for massive payloads (over 4000kg) is lower than that for low payloads.</a:t>
            </a:r>
          </a:p>
          <a:p>
            <a:pPr marL="171450" indent="-171450">
              <a:buFont typeface="Arial" pitchFamily="34"/>
              <a:buChar char="•"/>
            </a:pPr>
            <a:r>
              <a:rPr lang="en-GB" altLang="en-GB" sz="1600">
                <a:solidFill>
                  <a:srgbClr val="000000"/>
                </a:solidFill>
                <a:latin typeface="Abadi" panose="020B0604020104020204" pitchFamily="34" charset="0"/>
              </a:rPr>
              <a:t>The best performing classification model is the Decision Tree model, with an accuracy of 94.44%. </a:t>
            </a:r>
          </a:p>
        </p:txBody>
      </p:sp>
      <p:sp>
        <p:nvSpPr>
          <p:cNvPr id="9" name="Title 1">
            <a:extLst>
              <a:ext uri="{FF2B5EF4-FFF2-40B4-BE49-F238E27FC236}">
                <a16:creationId xmlns:a16="http://schemas.microsoft.com/office/drawing/2014/main" id="{FB98079A-48C6-4E10-8AB1-B940BD1E42DF}"/>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60F8A56C-5EE1-4DBF-842D-C2A130AA680E}"/>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
        <p:nvSpPr>
          <p:cNvPr id="7" name="TextBox 6">
            <a:extLst>
              <a:ext uri="{FF2B5EF4-FFF2-40B4-BE49-F238E27FC236}">
                <a16:creationId xmlns:a16="http://schemas.microsoft.com/office/drawing/2014/main" id="{15A84B86-F786-42C3-9467-7E85B3D1ABAA}"/>
              </a:ext>
            </a:extLst>
          </p:cNvPr>
          <p:cNvSpPr txBox="1"/>
          <p:nvPr/>
        </p:nvSpPr>
        <p:spPr>
          <a:xfrm>
            <a:off x="154062" y="1106742"/>
            <a:ext cx="9254305" cy="584775"/>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a:buChar char="•"/>
            </a:pPr>
            <a:endParaRPr lang="en-GB" altLang="en-GB" sz="1600">
              <a:solidFill>
                <a:srgbClr val="000000"/>
              </a:solidFill>
              <a:latin typeface="Abadi" panose="020B0604020104020204" pitchFamily="34" charset="0"/>
            </a:endParaRPr>
          </a:p>
          <a:p>
            <a:pPr marL="285750" indent="-285750">
              <a:buFont typeface="Arial" pitchFamily="34"/>
              <a:buChar char="•"/>
            </a:pPr>
            <a:r>
              <a:rPr lang="en-GB" altLang="en-GB" sz="1600">
                <a:solidFill>
                  <a:srgbClr val="000000"/>
                </a:solidFill>
                <a:latin typeface="Abadi" panose="020B0604020104020204" pitchFamily="34" charset="0"/>
              </a:rPr>
              <a:t>Custom functions to retrieve the required information</a:t>
            </a:r>
            <a:endParaRPr lang="en-GB" altLang="en-GB">
              <a:latin typeface="Abadi" panose="020B0604020104020204" pitchFamily="34" charset="0"/>
            </a:endParaRPr>
          </a:p>
        </p:txBody>
      </p:sp>
      <p:pic>
        <p:nvPicPr>
          <p:cNvPr id="10" name="Picture 9">
            <a:extLst>
              <a:ext uri="{FF2B5EF4-FFF2-40B4-BE49-F238E27FC236}">
                <a16:creationId xmlns:a16="http://schemas.microsoft.com/office/drawing/2014/main" id="{116BC1E0-086A-4911-BA7B-823BE42AD666}"/>
              </a:ext>
            </a:extLst>
          </p:cNvPr>
          <p:cNvPicPr>
            <a:picLocks noChangeAspect="1"/>
          </p:cNvPicPr>
          <p:nvPr/>
        </p:nvPicPr>
        <p:blipFill>
          <a:blip r:embed="rId4"/>
          <a:stretch>
            <a:fillRect/>
          </a:stretch>
        </p:blipFill>
        <p:spPr>
          <a:xfrm>
            <a:off x="404813" y="1710560"/>
            <a:ext cx="7162960" cy="4608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00085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1" name="Title 1">
            <a:extLst>
              <a:ext uri="{FF2B5EF4-FFF2-40B4-BE49-F238E27FC236}">
                <a16:creationId xmlns:a16="http://schemas.microsoft.com/office/drawing/2014/main" id="{60F8A56C-5EE1-4DBF-842D-C2A130AA680E}"/>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
        <p:nvSpPr>
          <p:cNvPr id="7" name="TextBox 6">
            <a:extLst>
              <a:ext uri="{FF2B5EF4-FFF2-40B4-BE49-F238E27FC236}">
                <a16:creationId xmlns:a16="http://schemas.microsoft.com/office/drawing/2014/main" id="{15A84B86-F786-42C3-9467-7E85B3D1ABAA}"/>
              </a:ext>
            </a:extLst>
          </p:cNvPr>
          <p:cNvSpPr txBox="1"/>
          <p:nvPr/>
        </p:nvSpPr>
        <p:spPr>
          <a:xfrm>
            <a:off x="154062" y="1106742"/>
            <a:ext cx="9254305" cy="33855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a:buChar char="•"/>
            </a:pPr>
            <a:r>
              <a:rPr lang="en-GB" altLang="en-GB" sz="1600">
                <a:solidFill>
                  <a:srgbClr val="000000"/>
                </a:solidFill>
                <a:latin typeface="Abadi" panose="020B0604020104020204" pitchFamily="34" charset="0"/>
              </a:rPr>
              <a:t>Custom logic to clean the data</a:t>
            </a:r>
          </a:p>
        </p:txBody>
      </p:sp>
      <p:pic>
        <p:nvPicPr>
          <p:cNvPr id="8" name="Picture 7">
            <a:extLst>
              <a:ext uri="{FF2B5EF4-FFF2-40B4-BE49-F238E27FC236}">
                <a16:creationId xmlns:a16="http://schemas.microsoft.com/office/drawing/2014/main" id="{100E0290-CE72-43D9-9A3D-E390A18A33CE}"/>
              </a:ext>
            </a:extLst>
          </p:cNvPr>
          <p:cNvPicPr>
            <a:picLocks noChangeAspect="1"/>
          </p:cNvPicPr>
          <p:nvPr/>
        </p:nvPicPr>
        <p:blipFill>
          <a:blip r:embed="rId3"/>
          <a:stretch>
            <a:fillRect/>
          </a:stretch>
        </p:blipFill>
        <p:spPr>
          <a:xfrm>
            <a:off x="604750" y="1464339"/>
            <a:ext cx="5715292" cy="467299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DE43008-3E32-4C62-8571-C34D5ACB3E97}"/>
              </a:ext>
            </a:extLst>
          </p:cNvPr>
          <p:cNvPicPr>
            <a:picLocks noChangeAspect="1"/>
          </p:cNvPicPr>
          <p:nvPr/>
        </p:nvPicPr>
        <p:blipFill>
          <a:blip r:embed="rId4"/>
          <a:stretch>
            <a:fillRect/>
          </a:stretch>
        </p:blipFill>
        <p:spPr>
          <a:xfrm>
            <a:off x="6675193" y="1468214"/>
            <a:ext cx="5053995" cy="29216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391519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1" name="Title 1">
            <a:extLst>
              <a:ext uri="{FF2B5EF4-FFF2-40B4-BE49-F238E27FC236}">
                <a16:creationId xmlns:a16="http://schemas.microsoft.com/office/drawing/2014/main" id="{60F8A56C-5EE1-4DBF-842D-C2A130AA680E}"/>
              </a:ext>
            </a:extLst>
          </p:cNvPr>
          <p:cNvSpPr txBox="1"/>
          <p:nvPr/>
        </p:nvSpPr>
        <p:spPr>
          <a:xfrm>
            <a:off x="0" y="10789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
        <p:nvSpPr>
          <p:cNvPr id="7" name="TextBox 6">
            <a:extLst>
              <a:ext uri="{FF2B5EF4-FFF2-40B4-BE49-F238E27FC236}">
                <a16:creationId xmlns:a16="http://schemas.microsoft.com/office/drawing/2014/main" id="{15A84B86-F786-42C3-9467-7E85B3D1ABAA}"/>
              </a:ext>
            </a:extLst>
          </p:cNvPr>
          <p:cNvSpPr txBox="1"/>
          <p:nvPr/>
        </p:nvSpPr>
        <p:spPr>
          <a:xfrm>
            <a:off x="0" y="656946"/>
            <a:ext cx="9254305" cy="33855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a:buChar char="•"/>
            </a:pPr>
            <a:r>
              <a:rPr lang="en-GB" altLang="en-GB" sz="1600" noProof="1">
                <a:solidFill>
                  <a:srgbClr val="000000"/>
                </a:solidFill>
                <a:latin typeface="Abadi" panose="020B0604020104020204" pitchFamily="34" charset="0"/>
              </a:rPr>
              <a:t>Custom functions for web scraping</a:t>
            </a:r>
          </a:p>
        </p:txBody>
      </p:sp>
      <p:sp>
        <p:nvSpPr>
          <p:cNvPr id="10" name="TextBox 9">
            <a:extLst>
              <a:ext uri="{FF2B5EF4-FFF2-40B4-BE49-F238E27FC236}">
                <a16:creationId xmlns:a16="http://schemas.microsoft.com/office/drawing/2014/main" id="{C37A72AD-23EB-4F15-8A48-B47AE16F6E7D}"/>
              </a:ext>
            </a:extLst>
          </p:cNvPr>
          <p:cNvSpPr txBox="1"/>
          <p:nvPr/>
        </p:nvSpPr>
        <p:spPr>
          <a:xfrm>
            <a:off x="9910915" y="814222"/>
            <a:ext cx="2162266" cy="1569660"/>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a:buChar char="•"/>
            </a:pPr>
            <a:r>
              <a:rPr lang="en-GB" altLang="en-GB" sz="1600" noProof="1">
                <a:solidFill>
                  <a:srgbClr val="000000"/>
                </a:solidFill>
                <a:latin typeface="Georgia"/>
              </a:rPr>
              <a:t>Custom logic to fill up the launch_dict values with values from the launch tables</a:t>
            </a:r>
          </a:p>
        </p:txBody>
      </p:sp>
      <p:pic>
        <p:nvPicPr>
          <p:cNvPr id="12" name="Picture 11" descr="Text  Description automatically generated">
            <a:extLst>
              <a:ext uri="{FF2B5EF4-FFF2-40B4-BE49-F238E27FC236}">
                <a16:creationId xmlns:a16="http://schemas.microsoft.com/office/drawing/2014/main" id="{7CAA08AC-EF8A-4F53-B34A-08B455651E09}"/>
              </a:ext>
            </a:extLst>
          </p:cNvPr>
          <p:cNvPicPr>
            <a:picLocks noChangeAspect="1"/>
          </p:cNvPicPr>
          <p:nvPr/>
        </p:nvPicPr>
        <p:blipFill>
          <a:blip r:embed="rId3">
            <a:extLst>
              <a:ext uri="{28A0092B-C50C-407E-A947-70E740481C1C}">
                <a14:useLocalDpi xmlns:a14="http://schemas.microsoft.com/office/drawing/2010/main" val="0"/>
              </a:ext>
            </a:extLst>
          </a:blip>
          <a:srcRect l="3543" t="4850" r="39069" b="2751"/>
          <a:stretch>
            <a:fillRect/>
          </a:stretch>
        </p:blipFill>
        <p:spPr>
          <a:xfrm>
            <a:off x="6269409" y="570208"/>
            <a:ext cx="3615544" cy="6152773"/>
          </a:xfrm>
          <a:prstGeom prst="rect">
            <a:avLst/>
          </a:prstGeom>
          <a:ln>
            <a:noFill/>
          </a:ln>
          <a:effectLst>
            <a:outerShdw blurRad="292100" dist="139700" dir="2700000" algn="tl" rotWithShape="0">
              <a:srgbClr val="333333">
                <a:alpha val="65000"/>
              </a:srgbClr>
            </a:outerShdw>
          </a:effectLst>
        </p:spPr>
      </p:pic>
      <p:pic>
        <p:nvPicPr>
          <p:cNvPr id="13" name="Picture 7" descr="Text  Description automatically generated">
            <a:extLst>
              <a:ext uri="{FF2B5EF4-FFF2-40B4-BE49-F238E27FC236}">
                <a16:creationId xmlns:a16="http://schemas.microsoft.com/office/drawing/2014/main" id="{EB465AC7-3830-4C57-9295-DA561E6535FC}"/>
              </a:ext>
            </a:extLst>
          </p:cNvPr>
          <p:cNvPicPr>
            <a:picLocks noChangeAspect="1"/>
          </p:cNvPicPr>
          <p:nvPr/>
        </p:nvPicPr>
        <p:blipFill>
          <a:blip r:embed="rId4"/>
          <a:stretch>
            <a:fillRect/>
          </a:stretch>
        </p:blipFill>
        <p:spPr>
          <a:xfrm>
            <a:off x="445131" y="959991"/>
            <a:ext cx="2808890" cy="5790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807888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p:nvPr/>
        </p:nvSpPr>
        <p:spPr>
          <a:xfrm>
            <a:off x="770011" y="847494"/>
            <a:ext cx="10104817" cy="56998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a:solidFill>
                  <a:srgbClr val="0B49CB"/>
                </a:solidFill>
                <a:latin typeface="Abadi" panose="020B0604020104020204" pitchFamily="34" charset="0"/>
              </a:rPr>
              <a:t>Executive Summary</a:t>
            </a:r>
          </a:p>
          <a:p>
            <a:pPr marL="0" indent="0">
              <a:lnSpc>
                <a:spcPct val="120000"/>
              </a:lnSpc>
              <a:spcBef>
                <a:spcPts val="1400"/>
              </a:spcBef>
              <a:buNone/>
            </a:pPr>
            <a:r>
              <a:rPr lang="en-US" sz="2000">
                <a:solidFill>
                  <a:schemeClr val="accent3">
                    <a:lumMod val="25000"/>
                  </a:schemeClr>
                </a:solidFill>
                <a:latin typeface="Abadi" panose="020B0604020104020204" pitchFamily="34" charset="0"/>
              </a:rPr>
              <a:t>1. Data collection methodology:</a:t>
            </a:r>
          </a:p>
          <a:p>
            <a:pPr marL="520700" lvl="1" indent="-342900">
              <a:buFont typeface="Arial" pitchFamily="34"/>
              <a:buChar char="•"/>
            </a:pPr>
            <a:r>
              <a:rPr lang="en-GB" altLang="en-GB" sz="2000" noProof="1">
                <a:solidFill>
                  <a:schemeClr val="tx1"/>
                </a:solidFill>
                <a:latin typeface="Abadi" panose="020B0604020104020204" pitchFamily="34" charset="0"/>
              </a:rPr>
              <a:t>Making GET requests to the SpaceX REST API</a:t>
            </a:r>
          </a:p>
          <a:p>
            <a:pPr marL="520700" lvl="1" indent="-342900">
              <a:buFont typeface="Arial" pitchFamily="34"/>
              <a:buChar char="•"/>
            </a:pPr>
            <a:r>
              <a:rPr lang="en-GB" altLang="en-GB" sz="2000" noProof="1">
                <a:solidFill>
                  <a:schemeClr val="tx1"/>
                </a:solidFill>
                <a:latin typeface="Abadi" panose="020B0604020104020204" pitchFamily="34" charset="0"/>
              </a:rPr>
              <a:t>Web Scraping</a:t>
            </a:r>
          </a:p>
          <a:p>
            <a:pPr marL="0" indent="0">
              <a:lnSpc>
                <a:spcPct val="120000"/>
              </a:lnSpc>
              <a:spcBef>
                <a:spcPts val="1400"/>
              </a:spcBef>
              <a:buNone/>
            </a:pPr>
            <a:r>
              <a:rPr lang="en-US" sz="2000">
                <a:solidFill>
                  <a:schemeClr val="accent3">
                    <a:lumMod val="25000"/>
                  </a:schemeClr>
                </a:solidFill>
                <a:latin typeface="Abadi" panose="020B0604020104020204" pitchFamily="34" charset="0"/>
              </a:rPr>
              <a:t>2. Perform data wrangling</a:t>
            </a:r>
          </a:p>
          <a:p>
            <a:pPr marL="520700" lvl="1" indent="-342900">
              <a:buFont typeface="Arial" pitchFamily="34"/>
              <a:buChar char="•"/>
            </a:pPr>
            <a:r>
              <a:rPr lang="en-GB" altLang="en-GB" sz="2000" noProof="1">
                <a:solidFill>
                  <a:schemeClr val="tx1"/>
                </a:solidFill>
                <a:latin typeface="Abadi" panose="020B0604020104020204" pitchFamily="34" charset="0"/>
              </a:rPr>
              <a:t>Using the .fillna() method to remove NaN values</a:t>
            </a:r>
          </a:p>
          <a:p>
            <a:pPr marL="520700" lvl="1" indent="-342900">
              <a:buFont typeface="Arial" pitchFamily="34"/>
              <a:buChar char="•"/>
            </a:pPr>
            <a:r>
              <a:rPr lang="en-GB" altLang="en-GB" sz="2000" noProof="1">
                <a:solidFill>
                  <a:schemeClr val="tx1"/>
                </a:solidFill>
                <a:latin typeface="Abadi" panose="020B0604020104020204" pitchFamily="34" charset="0"/>
              </a:rPr>
              <a:t>Using the </a:t>
            </a:r>
            <a:r>
              <a:rPr lang="en-GB" altLang="en-GB" sz="2000" b="0" noProof="1">
                <a:solidFill>
                  <a:schemeClr val="tx1"/>
                </a:solidFill>
                <a:effectLst/>
                <a:latin typeface="Abadi" panose="020B0604020104020204" pitchFamily="34" charset="0"/>
              </a:rPr>
              <a:t>.value_counts()</a:t>
            </a:r>
            <a:r>
              <a:rPr lang="en-GB" altLang="en-GB" sz="2000" noProof="1">
                <a:solidFill>
                  <a:schemeClr val="tx1"/>
                </a:solidFill>
                <a:latin typeface="Abadi" panose="020B0604020104020204" pitchFamily="34" charset="0"/>
              </a:rPr>
              <a:t> method to determine the following:</a:t>
            </a:r>
          </a:p>
          <a:p>
            <a:pPr marL="704850" lvl="2" indent="-342900"/>
            <a:r>
              <a:rPr lang="en-GB" altLang="en-GB" noProof="1">
                <a:solidFill>
                  <a:schemeClr val="tx1"/>
                </a:solidFill>
                <a:latin typeface="Abadi" panose="020B0604020104020204" pitchFamily="34" charset="0"/>
              </a:rPr>
              <a:t>Number of launches on each site</a:t>
            </a:r>
          </a:p>
          <a:p>
            <a:pPr marL="704850" lvl="2" indent="-342900"/>
            <a:r>
              <a:rPr lang="en-GB" altLang="en-GB" noProof="1">
                <a:solidFill>
                  <a:schemeClr val="tx1"/>
                </a:solidFill>
                <a:latin typeface="Abadi" panose="020B0604020104020204" pitchFamily="34" charset="0"/>
              </a:rPr>
              <a:t>Number and occurrence of each orbit</a:t>
            </a:r>
          </a:p>
          <a:p>
            <a:pPr marL="704850" lvl="2" indent="-342900"/>
            <a:r>
              <a:rPr lang="en-GB" altLang="en-GB" noProof="1">
                <a:solidFill>
                  <a:schemeClr val="tx1"/>
                </a:solidFill>
                <a:latin typeface="Abadi" panose="020B0604020104020204" pitchFamily="34" charset="0"/>
              </a:rPr>
              <a:t>Number and occurrence of mission outcome per orbit type</a:t>
            </a:r>
          </a:p>
          <a:p>
            <a:pPr marL="520700" lvl="1" indent="-342900"/>
            <a:r>
              <a:rPr lang="en-GB" altLang="en-GB" sz="2000" noProof="1">
                <a:solidFill>
                  <a:schemeClr val="tx1"/>
                </a:solidFill>
                <a:latin typeface="Abadi" panose="020B0604020104020204" pitchFamily="34" charset="0"/>
              </a:rPr>
              <a:t>Creating a landing outcome label that shows the following:</a:t>
            </a:r>
          </a:p>
          <a:p>
            <a:pPr marL="704850" lvl="2" indent="-342900"/>
            <a:r>
              <a:rPr lang="en-GB" altLang="en-GB" noProof="1">
                <a:solidFill>
                  <a:schemeClr val="tx1"/>
                </a:solidFill>
                <a:latin typeface="Abadi" panose="020B0604020104020204" pitchFamily="34" charset="0"/>
              </a:rPr>
              <a:t>0 when the booster did not land successfully</a:t>
            </a:r>
          </a:p>
          <a:p>
            <a:pPr marL="704850" lvl="2" indent="-342900"/>
            <a:r>
              <a:rPr lang="en-GB" altLang="en-GB" noProof="1">
                <a:solidFill>
                  <a:schemeClr val="tx1"/>
                </a:solidFill>
                <a:latin typeface="Abadi" panose="020B0604020104020204" pitchFamily="34" charset="0"/>
              </a:rPr>
              <a:t>1 when the booster did land successfully</a:t>
            </a:r>
          </a:p>
          <a:p>
            <a:pPr lvl="1">
              <a:lnSpc>
                <a:spcPct val="120000"/>
              </a:lnSpc>
              <a:spcBef>
                <a:spcPts val="1400"/>
              </a:spcBef>
            </a:pPr>
            <a:endParaRPr lang="en-US" sz="2000">
              <a:solidFill>
                <a:schemeClr val="accent3">
                  <a:lumMod val="25000"/>
                </a:schemeClr>
              </a:solidFill>
              <a:latin typeface="Abadi" panose="020B0604020104020204" pitchFamily="34" charset="0"/>
            </a:endParaRPr>
          </a:p>
          <a:p>
            <a:pPr>
              <a:lnSpc>
                <a:spcPct val="100000"/>
              </a:lnSpc>
              <a:spcBef>
                <a:spcPts val="1400"/>
              </a:spcBef>
            </a:pPr>
            <a:endParaRPr lang="en-US" sz="2000">
              <a:solidFill>
                <a:schemeClr val="accent3">
                  <a:lumMod val="25000"/>
                </a:schemeClr>
              </a:solidFill>
              <a:latin typeface="Abadi" panose="020B0604020104020204" pitchFamily="34" charset="0"/>
            </a:endParaRPr>
          </a:p>
          <a:p>
            <a:pPr>
              <a:lnSpc>
                <a:spcPct val="100000"/>
              </a:lnSpc>
              <a:spcBef>
                <a:spcPts val="1400"/>
              </a:spcBef>
            </a:pPr>
            <a:endParaRPr lang="en-US" sz="2000">
              <a:solidFill>
                <a:schemeClr val="accent3">
                  <a:lumMod val="25000"/>
                </a:schemeClr>
              </a:solidFill>
              <a:latin typeface="Abadi" panose="020B0604020104020204" pitchFamily="34" charset="0"/>
            </a:endParaRPr>
          </a:p>
          <a:p>
            <a:pPr>
              <a:lnSpc>
                <a:spcPct val="100000"/>
              </a:lnSpc>
              <a:spcBef>
                <a:spcPts val="1400"/>
              </a:spcBef>
            </a:pPr>
            <a:endParaRPr lang="en-US" sz="2000">
              <a:solidFill>
                <a:schemeClr val="accent3">
                  <a:lumMod val="25000"/>
                </a:schemeClr>
              </a:solidFill>
              <a:latin typeface="Abadi" panose="020B0604020104020204" pitchFamily="34" charset="0"/>
            </a:endParaRPr>
          </a:p>
          <a:p>
            <a:pPr>
              <a:lnSpc>
                <a:spcPct val="100000"/>
              </a:lnSpc>
              <a:spcBef>
                <a:spcPts val="1400"/>
              </a:spcBef>
            </a:pPr>
            <a:endParaRPr lang="en-US" sz="2000">
              <a:solidFill>
                <a:schemeClr val="accent3">
                  <a:lumMod val="25000"/>
                </a:schemeClr>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p:nvPr/>
        </p:nvSpPr>
        <p:spPr>
          <a:xfrm>
            <a:off x="577911" y="765321"/>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a:solidFill>
                  <a:schemeClr val="accent2"/>
                </a:solidFill>
                <a:latin typeface="Abadi" panose="020B0604020104020204" pitchFamily="34" charset="0"/>
              </a:rPr>
              <a:t>Executive Summary</a:t>
            </a:r>
          </a:p>
          <a:p>
            <a:pPr marL="0" indent="0">
              <a:lnSpc>
                <a:spcPct val="120000"/>
              </a:lnSpc>
              <a:spcBef>
                <a:spcPts val="1400"/>
              </a:spcBef>
              <a:buNone/>
            </a:pPr>
            <a:r>
              <a:rPr lang="en-US" sz="2000">
                <a:solidFill>
                  <a:schemeClr val="accent3">
                    <a:lumMod val="25000"/>
                  </a:schemeClr>
                </a:solidFill>
                <a:latin typeface="Abadi" panose="020B0604020104020204" pitchFamily="34" charset="0"/>
              </a:rPr>
              <a:t>3. Perform exploratory data analysis (EDA) using visualization and SQL</a:t>
            </a:r>
          </a:p>
          <a:p>
            <a:pPr marL="520700" lvl="1" indent="-342900">
              <a:buFont typeface="Arial" pitchFamily="34"/>
              <a:buChar char="•"/>
            </a:pPr>
            <a:r>
              <a:rPr lang="en-GB" altLang="en-GB" sz="2000" noProof="1">
                <a:solidFill>
                  <a:schemeClr val="tx1"/>
                </a:solidFill>
                <a:latin typeface="Abadi" panose="020B0604020104020204" pitchFamily="34" charset="0"/>
              </a:rPr>
              <a:t>Using SQL queries to manipulate and evaluate the SpaceX dataset</a:t>
            </a:r>
          </a:p>
          <a:p>
            <a:pPr marL="520700" lvl="1" indent="-342900">
              <a:buFont typeface="Arial" pitchFamily="34"/>
              <a:buChar char="•"/>
            </a:pPr>
            <a:r>
              <a:rPr lang="en-GB" altLang="en-GB" sz="2000" noProof="1">
                <a:solidFill>
                  <a:schemeClr val="tx1"/>
                </a:solidFill>
                <a:latin typeface="Abadi" panose="020B0604020104020204" pitchFamily="34" charset="0"/>
              </a:rPr>
              <a:t>Using Pandas and Matplotlib to visualize relationships between variables, and determine patterns</a:t>
            </a:r>
            <a:endParaRPr lang="en-US" sz="2000">
              <a:solidFill>
                <a:schemeClr val="accent3">
                  <a:lumMod val="25000"/>
                </a:schemeClr>
              </a:solidFill>
              <a:latin typeface="Abadi" panose="020B0604020104020204" pitchFamily="34" charset="0"/>
            </a:endParaRPr>
          </a:p>
          <a:p>
            <a:pPr marL="0" indent="0">
              <a:lnSpc>
                <a:spcPct val="120000"/>
              </a:lnSpc>
              <a:spcBef>
                <a:spcPts val="1400"/>
              </a:spcBef>
              <a:buNone/>
            </a:pPr>
            <a:r>
              <a:rPr lang="en-US" sz="2000">
                <a:solidFill>
                  <a:schemeClr val="accent3">
                    <a:lumMod val="25000"/>
                  </a:schemeClr>
                </a:solidFill>
                <a:latin typeface="Abadi" panose="020B0604020104020204" pitchFamily="34" charset="0"/>
              </a:rPr>
              <a:t>4. Perform interactive visual analytics using Folium and Plotly Dash</a:t>
            </a:r>
          </a:p>
          <a:p>
            <a:pPr marL="520700" lvl="1" indent="-342900">
              <a:buFont typeface="Arial" pitchFamily="34"/>
              <a:buChar char="•"/>
            </a:pPr>
            <a:r>
              <a:rPr lang="en-GB" altLang="en-GB" sz="2000" noProof="1">
                <a:solidFill>
                  <a:schemeClr val="tx1"/>
                </a:solidFill>
                <a:latin typeface="Abadi" panose="020B0604020104020204" pitchFamily="34" charset="0"/>
              </a:rPr>
              <a:t>Geospatial analytics using Folium</a:t>
            </a:r>
          </a:p>
          <a:p>
            <a:pPr marL="520700" lvl="1" indent="-342900">
              <a:buFont typeface="Arial" pitchFamily="34"/>
              <a:buChar char="•"/>
            </a:pPr>
            <a:r>
              <a:rPr lang="en-GB" altLang="en-GB" sz="2000" noProof="1">
                <a:solidFill>
                  <a:schemeClr val="tx1"/>
                </a:solidFill>
                <a:latin typeface="Abadi" panose="020B0604020104020204" pitchFamily="34" charset="0"/>
              </a:rPr>
              <a:t>Creating an interactive dashboard using Plotly Dash</a:t>
            </a:r>
            <a:endParaRPr lang="en-US" sz="2000">
              <a:solidFill>
                <a:schemeClr val="accent3">
                  <a:lumMod val="25000"/>
                </a:schemeClr>
              </a:solidFill>
              <a:latin typeface="Abadi" panose="020B0604020104020204" pitchFamily="34" charset="0"/>
            </a:endParaRPr>
          </a:p>
          <a:p>
            <a:pPr marL="0" indent="0">
              <a:lnSpc>
                <a:spcPct val="120000"/>
              </a:lnSpc>
              <a:spcBef>
                <a:spcPts val="1400"/>
              </a:spcBef>
              <a:buNone/>
            </a:pPr>
            <a:r>
              <a:rPr lang="en-US" sz="2000">
                <a:solidFill>
                  <a:schemeClr val="accent3">
                    <a:lumMod val="25000"/>
                  </a:schemeClr>
                </a:solidFill>
                <a:latin typeface="Abadi" panose="020B0604020104020204" pitchFamily="34" charset="0"/>
              </a:rPr>
              <a:t>5. Perform predictive analysis using classification models</a:t>
            </a:r>
          </a:p>
          <a:p>
            <a:pPr marL="520700" lvl="1" indent="-342900">
              <a:buFont typeface="Arial" pitchFamily="34"/>
              <a:buChar char="•"/>
            </a:pPr>
            <a:r>
              <a:rPr lang="en-GB" altLang="en-GB" sz="2000" noProof="1">
                <a:solidFill>
                  <a:schemeClr val="tx1"/>
                </a:solidFill>
                <a:latin typeface="Abadi" panose="020B0604020104020204" pitchFamily="34" charset="0"/>
              </a:rPr>
              <a:t>Using Scikit-Learn to:</a:t>
            </a:r>
          </a:p>
          <a:p>
            <a:pPr marL="704850" lvl="2" indent="-342900"/>
            <a:r>
              <a:rPr lang="en-GB" altLang="en-GB" noProof="1">
                <a:solidFill>
                  <a:schemeClr val="tx1"/>
                </a:solidFill>
                <a:latin typeface="Abadi" panose="020B0604020104020204" pitchFamily="34" charset="0"/>
              </a:rPr>
              <a:t>Pre-process (standardize) the data</a:t>
            </a:r>
          </a:p>
          <a:p>
            <a:pPr marL="704850" lvl="2" indent="-342900"/>
            <a:r>
              <a:rPr lang="en-GB" altLang="en-GB" noProof="1">
                <a:solidFill>
                  <a:schemeClr val="tx1"/>
                </a:solidFill>
                <a:latin typeface="Abadi" panose="020B0604020104020204" pitchFamily="34" charset="0"/>
              </a:rPr>
              <a:t>Split the data into training and testing data using train_test_split</a:t>
            </a:r>
          </a:p>
          <a:p>
            <a:pPr marL="704850" lvl="2" indent="-342900"/>
            <a:r>
              <a:rPr lang="en-GB" altLang="en-GB" noProof="1">
                <a:solidFill>
                  <a:schemeClr val="tx1"/>
                </a:solidFill>
                <a:latin typeface="Abadi" panose="020B0604020104020204" pitchFamily="34" charset="0"/>
              </a:rPr>
              <a:t>Train different classification models</a:t>
            </a:r>
          </a:p>
          <a:p>
            <a:pPr marL="704850" lvl="2" indent="-342900"/>
            <a:r>
              <a:rPr lang="en-GB" altLang="en-GB" noProof="1">
                <a:solidFill>
                  <a:schemeClr val="tx1"/>
                </a:solidFill>
                <a:latin typeface="Abadi" panose="020B0604020104020204" pitchFamily="34" charset="0"/>
              </a:rPr>
              <a:t>Find hyperparameters using GridSearchCV</a:t>
            </a:r>
          </a:p>
          <a:p>
            <a:pPr marL="520700" lvl="1" indent="-342900"/>
            <a:r>
              <a:rPr lang="en-GB" altLang="en-GB" sz="2000" noProof="1">
                <a:solidFill>
                  <a:schemeClr val="tx1"/>
                </a:solidFill>
                <a:latin typeface="Abadi" panose="020B0604020104020204" pitchFamily="34" charset="0"/>
              </a:rPr>
              <a:t>Plotting confusion matrices for each classification model</a:t>
            </a:r>
          </a:p>
          <a:p>
            <a:pPr marL="520700" lvl="1" indent="-342900"/>
            <a:r>
              <a:rPr lang="en-GB" altLang="en-GB" sz="2000" noProof="1">
                <a:solidFill>
                  <a:schemeClr val="tx1"/>
                </a:solidFill>
                <a:latin typeface="Abadi" panose="020B0604020104020204" pitchFamily="34" charset="0"/>
              </a:rPr>
              <a:t>Assessing the accuracy of each classification model</a:t>
            </a:r>
          </a:p>
        </p:txBody>
      </p:sp>
      <p:sp>
        <p:nvSpPr>
          <p:cNvPr id="13" name="Title 1">
            <a:extLst>
              <a:ext uri="{FF2B5EF4-FFF2-40B4-BE49-F238E27FC236}">
                <a16:creationId xmlns:a16="http://schemas.microsoft.com/office/drawing/2014/main" id="{13C62649-0825-4926-8E2A-2EBCCFE00ECC}"/>
              </a:ext>
            </a:extLst>
          </p:cNvPr>
          <p:cNvSpPr txBox="1"/>
          <p:nvPr/>
        </p:nvSpPr>
        <p:spPr>
          <a:xfrm>
            <a:off x="770011" y="22641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a:solidFill>
                  <a:srgbClr val="0B49CB"/>
                </a:solidFill>
                <a:latin typeface="Abadi"/>
              </a:rPr>
              <a:t>                                                      Methodology</a:t>
            </a:r>
            <a:endParaRPr lang="en-US" u="sng">
              <a:solidFill>
                <a:srgbClr val="0B49CB"/>
              </a:solidFill>
            </a:endParaRPr>
          </a:p>
        </p:txBody>
      </p:sp>
    </p:spTree>
    <p:extLst>
      <p:ext uri="{BB962C8B-B14F-4D97-AF65-F5344CB8AC3E}">
        <p14:creationId xmlns:p14="http://schemas.microsoft.com/office/powerpoint/2010/main" val="153328126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66439" y="1398184"/>
            <a:ext cx="4191533" cy="5459815"/>
          </a:xfrm>
          <a:prstGeom prst="rect">
            <a:avLst/>
          </a:prstGeom>
        </p:spPr>
        <p:txBody>
          <a:bodyPr/>
          <a:lstStyle/>
          <a:p>
            <a:r>
              <a:rPr lang="en-GB" altLang="en-GB" sz="2000">
                <a:latin typeface="Abadi" panose="020B0604020104020204" pitchFamily="34" charset="0"/>
              </a:rPr>
              <a:t>Using the SpaceX API to retrieve data about launches, including information about the rocket used, payload delivered, launch specifications, landing specifications, and landing outcome.</a:t>
            </a:r>
          </a:p>
          <a:p>
            <a:r>
              <a:rPr lang="en-US" sz="2000">
                <a:solidFill>
                  <a:schemeClr val="accent3">
                    <a:lumMod val="25000"/>
                  </a:schemeClr>
                </a:solidFill>
                <a:latin typeface="Abadi" panose="020B0604020104020204" pitchFamily="34" charset="0"/>
              </a:rPr>
              <a:t>GitHub URL </a:t>
            </a:r>
          </a:p>
          <a:p>
            <a:r>
              <a:rPr lang="en-US" sz="2000">
                <a:solidFill>
                  <a:schemeClr val="accent3">
                    <a:lumMod val="25000"/>
                  </a:schemeClr>
                </a:solidFill>
                <a:latin typeface="Abadi" panose="020B0604020104020204" pitchFamily="34" charset="0"/>
              </a:rPr>
              <a:t>https://github.com/zizzi8992/Applied-Data-Science-Capstone/tree/main/Final%20Assignment</a:t>
            </a:r>
          </a:p>
          <a:p>
            <a:pPr marL="0" indent="0">
              <a:buNone/>
            </a:pPr>
            <a:endParaRPr lang="en-US" sz="20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18" name="Rectangle: Rounded Corners 17">
            <a:extLst>
              <a:ext uri="{FF2B5EF4-FFF2-40B4-BE49-F238E27FC236}">
                <a16:creationId xmlns:a16="http://schemas.microsoft.com/office/drawing/2014/main" id="{A602D7A0-F19D-4EDB-A955-8A411769C626}"/>
              </a:ext>
            </a:extLst>
          </p:cNvPr>
          <p:cNvSpPr/>
          <p:nvPr/>
        </p:nvSpPr>
        <p:spPr>
          <a:xfrm>
            <a:off x="1071776" y="3259061"/>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itchFamily="34"/>
              <a:buChar char="•"/>
            </a:pPr>
            <a:r>
              <a:rPr lang="en-GB" altLang="en-GB" sz="1200">
                <a:solidFill>
                  <a:schemeClr val="tx1"/>
                </a:solidFill>
                <a:latin typeface="Georgia"/>
              </a:rPr>
              <a:t>Use custom logic to clean the data </a:t>
            </a:r>
            <a:r>
              <a:rPr lang="en-GB" altLang="en-GB" sz="1200">
                <a:solidFill>
                  <a:schemeClr val="accent1"/>
                </a:solidFill>
                <a:latin typeface="Georgia"/>
              </a:rPr>
              <a:t>(see Appendix)</a:t>
            </a:r>
          </a:p>
          <a:p>
            <a:pPr marL="285750" indent="-285750">
              <a:buFont typeface="Arial" pitchFamily="34"/>
              <a:buChar char="•"/>
            </a:pPr>
            <a:r>
              <a:rPr lang="en-GB" altLang="en-GB" sz="1200">
                <a:solidFill>
                  <a:schemeClr val="tx1"/>
                </a:solidFill>
                <a:latin typeface="Georgia"/>
              </a:rPr>
              <a:t>Define lists for data to be stored in</a:t>
            </a:r>
          </a:p>
          <a:p>
            <a:pPr marL="285750" indent="-285750">
              <a:buFont typeface="Arial" pitchFamily="34"/>
              <a:buChar char="•"/>
            </a:pPr>
            <a:r>
              <a:rPr lang="en-GB" altLang="en-GB" sz="1200">
                <a:solidFill>
                  <a:schemeClr val="tx1"/>
                </a:solidFill>
                <a:latin typeface="Georgia"/>
              </a:rPr>
              <a:t>Call custom functions </a:t>
            </a:r>
            <a:r>
              <a:rPr lang="en-GB" altLang="en-GB" sz="1200">
                <a:solidFill>
                  <a:schemeClr val="accent1"/>
                </a:solidFill>
                <a:latin typeface="Georgia"/>
              </a:rPr>
              <a:t>(see Appendix) </a:t>
            </a:r>
            <a:r>
              <a:rPr lang="en-GB" altLang="en-GB" sz="1200">
                <a:solidFill>
                  <a:schemeClr val="tx1"/>
                </a:solidFill>
                <a:latin typeface="Georgia"/>
              </a:rPr>
              <a:t>to retrieve data and fill the lists</a:t>
            </a:r>
          </a:p>
          <a:p>
            <a:pPr marL="285750" indent="-285750">
              <a:buFont typeface="Arial" pitchFamily="34"/>
              <a:buChar char="•"/>
            </a:pPr>
            <a:r>
              <a:rPr lang="en-GB" altLang="en-GB" sz="1200">
                <a:solidFill>
                  <a:schemeClr val="tx1"/>
                </a:solidFill>
                <a:latin typeface="Georgia"/>
              </a:rPr>
              <a:t>Use these lists as values in a dictionary and construct the dataset </a:t>
            </a:r>
          </a:p>
        </p:txBody>
      </p:sp>
      <p:sp>
        <p:nvSpPr>
          <p:cNvPr id="29" name="Rectangle: Rounded Corners 28">
            <a:extLst>
              <a:ext uri="{FF2B5EF4-FFF2-40B4-BE49-F238E27FC236}">
                <a16:creationId xmlns:a16="http://schemas.microsoft.com/office/drawing/2014/main" id="{5B64913A-A2ED-4E84-8320-F3CC069F1435}"/>
              </a:ext>
            </a:extLst>
          </p:cNvPr>
          <p:cNvSpPr/>
          <p:nvPr/>
        </p:nvSpPr>
        <p:spPr>
          <a:xfrm>
            <a:off x="1071776" y="1364749"/>
            <a:ext cx="5279389"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itchFamily="34"/>
              <a:buChar char="•"/>
            </a:pPr>
            <a:r>
              <a:rPr lang="en-US" sz="1200" noProof="1">
                <a:solidFill>
                  <a:schemeClr val="tx1"/>
                </a:solidFill>
                <a:latin typeface="Georgia"/>
              </a:rPr>
              <a:t>Make a GET response to the SpaceX REST API</a:t>
            </a:r>
          </a:p>
          <a:p>
            <a:pPr marL="285750" indent="-285750">
              <a:buFont typeface="Arial" pitchFamily="34"/>
              <a:buChar char="•"/>
            </a:pPr>
            <a:r>
              <a:rPr lang="en-US" sz="1200" noProof="1">
                <a:solidFill>
                  <a:schemeClr val="tx1"/>
                </a:solidFill>
                <a:latin typeface="Georgia"/>
              </a:rPr>
              <a:t>Convert the response to a .json file then to a Pandas DataFrame</a:t>
            </a:r>
          </a:p>
        </p:txBody>
      </p:sp>
      <p:grpSp>
        <p:nvGrpSpPr>
          <p:cNvPr id="31" name="Group 30">
            <a:extLst>
              <a:ext uri="{FF2B5EF4-FFF2-40B4-BE49-F238E27FC236}">
                <a16:creationId xmlns:a16="http://schemas.microsoft.com/office/drawing/2014/main" id="{032DF134-C3D3-4BE9-97F6-D7E14FDFA1B3}"/>
              </a:ext>
            </a:extLst>
          </p:cNvPr>
          <p:cNvGrpSpPr/>
          <p:nvPr/>
        </p:nvGrpSpPr>
        <p:grpSpPr>
          <a:xfrm>
            <a:off x="1101900" y="1969185"/>
            <a:ext cx="4032448" cy="1230027"/>
            <a:chOff x="7021493" y="381857"/>
            <a:chExt cx="4032448" cy="1230027"/>
          </a:xfrm>
        </p:grpSpPr>
        <p:grpSp>
          <p:nvGrpSpPr>
            <p:cNvPr id="32" name="Group 31">
              <a:extLst>
                <a:ext uri="{FF2B5EF4-FFF2-40B4-BE49-F238E27FC236}">
                  <a16:creationId xmlns:a16="http://schemas.microsoft.com/office/drawing/2014/main" id="{7177439B-3483-4935-9680-8AEF44B71AA6}"/>
                </a:ext>
              </a:extLst>
            </p:cNvPr>
            <p:cNvGrpSpPr/>
            <p:nvPr/>
          </p:nvGrpSpPr>
          <p:grpSpPr>
            <a:xfrm>
              <a:off x="7086656" y="438325"/>
              <a:ext cx="3902122" cy="1117087"/>
              <a:chOff x="7086656" y="438326"/>
              <a:chExt cx="3408321" cy="975725"/>
            </a:xfrm>
            <a:solidFill>
              <a:srgbClr val="0070AD"/>
            </a:solidFill>
          </p:grpSpPr>
          <p:pic>
            <p:nvPicPr>
              <p:cNvPr id="34" name="Picture 33">
                <a:extLst>
                  <a:ext uri="{FF2B5EF4-FFF2-40B4-BE49-F238E27FC236}">
                    <a16:creationId xmlns:a16="http://schemas.microsoft.com/office/drawing/2014/main" id="{3B528578-9D28-4EE9-9D11-C7289C9EA173}"/>
                  </a:ext>
                </a:extLst>
              </p:cNvPr>
              <p:cNvPicPr>
                <a:picLocks noChangeAspect="1"/>
              </p:cNvPicPr>
              <p:nvPr/>
            </p:nvPicPr>
            <p:blipFill>
              <a:blip r:embed="rId3"/>
              <a:srcRect b="64023"/>
              <a:stretch>
                <a:fillRect/>
              </a:stretch>
            </p:blipFill>
            <p:spPr>
              <a:xfrm>
                <a:off x="7389451" y="438326"/>
                <a:ext cx="2802730" cy="277293"/>
              </a:xfrm>
              <a:prstGeom prst="rect">
                <a:avLst/>
              </a:prstGeom>
              <a:grpFill/>
            </p:spPr>
          </p:pic>
          <p:pic>
            <p:nvPicPr>
              <p:cNvPr id="35" name="Picture 34">
                <a:extLst>
                  <a:ext uri="{FF2B5EF4-FFF2-40B4-BE49-F238E27FC236}">
                    <a16:creationId xmlns:a16="http://schemas.microsoft.com/office/drawing/2014/main" id="{F638C8A4-BFEF-4546-B038-702BEB7F7B16}"/>
                  </a:ext>
                </a:extLst>
              </p:cNvPr>
              <p:cNvPicPr>
                <a:picLocks noChangeAspect="1"/>
              </p:cNvPicPr>
              <p:nvPr/>
            </p:nvPicPr>
            <p:blipFill>
              <a:blip r:embed="rId4"/>
              <a:stretch>
                <a:fillRect/>
              </a:stretch>
            </p:blipFill>
            <p:spPr>
              <a:xfrm>
                <a:off x="7086656" y="1003651"/>
                <a:ext cx="3408321" cy="410400"/>
              </a:xfrm>
              <a:prstGeom prst="rect">
                <a:avLst/>
              </a:prstGeom>
              <a:grpFill/>
            </p:spPr>
          </p:pic>
          <p:pic>
            <p:nvPicPr>
              <p:cNvPr id="36" name="Picture 35">
                <a:extLst>
                  <a:ext uri="{FF2B5EF4-FFF2-40B4-BE49-F238E27FC236}">
                    <a16:creationId xmlns:a16="http://schemas.microsoft.com/office/drawing/2014/main" id="{EE763873-21B8-42A0-9D18-C31B7E54819A}"/>
                  </a:ext>
                </a:extLst>
              </p:cNvPr>
              <p:cNvPicPr>
                <a:picLocks noChangeAspect="1"/>
              </p:cNvPicPr>
              <p:nvPr/>
            </p:nvPicPr>
            <p:blipFill>
              <a:blip r:embed="rId3"/>
              <a:srcRect t="56831" b="11341"/>
              <a:stretch>
                <a:fillRect/>
              </a:stretch>
            </p:blipFill>
            <p:spPr>
              <a:xfrm>
                <a:off x="7389451" y="693172"/>
                <a:ext cx="2802730" cy="245316"/>
              </a:xfrm>
              <a:prstGeom prst="rect">
                <a:avLst/>
              </a:prstGeom>
              <a:grpFill/>
            </p:spPr>
          </p:pic>
        </p:grpSp>
        <p:sp>
          <p:nvSpPr>
            <p:cNvPr id="33" name="Rectangle: Rounded Corners 32">
              <a:extLst>
                <a:ext uri="{FF2B5EF4-FFF2-40B4-BE49-F238E27FC236}">
                  <a16:creationId xmlns:a16="http://schemas.microsoft.com/office/drawing/2014/main" id="{252C29C9-389A-4A7D-8336-90EA94CEB1B6}"/>
                </a:ext>
              </a:extLst>
            </p:cNvPr>
            <p:cNvSpPr/>
            <p:nvPr/>
          </p:nvSpPr>
          <p:spPr>
            <a:xfrm>
              <a:off x="7021493"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37" name="Group 36">
            <a:extLst>
              <a:ext uri="{FF2B5EF4-FFF2-40B4-BE49-F238E27FC236}">
                <a16:creationId xmlns:a16="http://schemas.microsoft.com/office/drawing/2014/main" id="{1C83A710-774F-4241-A2CE-C57CAE0DC1DA}"/>
              </a:ext>
            </a:extLst>
          </p:cNvPr>
          <p:cNvGrpSpPr/>
          <p:nvPr/>
        </p:nvGrpSpPr>
        <p:grpSpPr>
          <a:xfrm>
            <a:off x="1052529" y="4308640"/>
            <a:ext cx="6213910" cy="2403187"/>
            <a:chOff x="5930762" y="1823886"/>
            <a:chExt cx="6213910" cy="2403187"/>
          </a:xfrm>
        </p:grpSpPr>
        <p:grpSp>
          <p:nvGrpSpPr>
            <p:cNvPr id="38" name="Group 37">
              <a:extLst>
                <a:ext uri="{FF2B5EF4-FFF2-40B4-BE49-F238E27FC236}">
                  <a16:creationId xmlns:a16="http://schemas.microsoft.com/office/drawing/2014/main" id="{95EACE08-B4C3-411E-98B7-193E536478AB}"/>
                </a:ext>
              </a:extLst>
            </p:cNvPr>
            <p:cNvGrpSpPr/>
            <p:nvPr/>
          </p:nvGrpSpPr>
          <p:grpSpPr>
            <a:xfrm>
              <a:off x="6013381" y="1824819"/>
              <a:ext cx="6048672" cy="2401320"/>
              <a:chOff x="6013381" y="1824819"/>
              <a:chExt cx="6048672" cy="2401320"/>
            </a:xfrm>
          </p:grpSpPr>
          <p:pic>
            <p:nvPicPr>
              <p:cNvPr id="40" name="Picture 39">
                <a:extLst>
                  <a:ext uri="{FF2B5EF4-FFF2-40B4-BE49-F238E27FC236}">
                    <a16:creationId xmlns:a16="http://schemas.microsoft.com/office/drawing/2014/main" id="{75088209-D61C-4ABE-8429-ADF4091D14DD}"/>
                  </a:ext>
                </a:extLst>
              </p:cNvPr>
              <p:cNvPicPr>
                <a:picLocks noChangeAspect="1"/>
              </p:cNvPicPr>
              <p:nvPr/>
            </p:nvPicPr>
            <p:blipFill>
              <a:blip r:embed="rId5"/>
              <a:stretch>
                <a:fillRect/>
              </a:stretch>
            </p:blipFill>
            <p:spPr>
              <a:xfrm>
                <a:off x="6013381" y="1868023"/>
                <a:ext cx="1421035" cy="2314912"/>
              </a:xfrm>
              <a:prstGeom prst="rect">
                <a:avLst/>
              </a:prstGeom>
            </p:spPr>
          </p:pic>
          <p:grpSp>
            <p:nvGrpSpPr>
              <p:cNvPr id="41" name="Group 40">
                <a:extLst>
                  <a:ext uri="{FF2B5EF4-FFF2-40B4-BE49-F238E27FC236}">
                    <a16:creationId xmlns:a16="http://schemas.microsoft.com/office/drawing/2014/main" id="{41C689F0-B60B-46E4-87DC-A365BAF4073B}"/>
                  </a:ext>
                </a:extLst>
              </p:cNvPr>
              <p:cNvGrpSpPr/>
              <p:nvPr/>
            </p:nvGrpSpPr>
            <p:grpSpPr>
              <a:xfrm>
                <a:off x="7485139" y="1824819"/>
                <a:ext cx="1552825" cy="2401320"/>
                <a:chOff x="7485139" y="1824819"/>
                <a:chExt cx="2581635" cy="3992293"/>
              </a:xfrm>
            </p:grpSpPr>
            <p:pic>
              <p:nvPicPr>
                <p:cNvPr id="43" name="Picture 42">
                  <a:extLst>
                    <a:ext uri="{FF2B5EF4-FFF2-40B4-BE49-F238E27FC236}">
                      <a16:creationId xmlns:a16="http://schemas.microsoft.com/office/drawing/2014/main" id="{414CB446-40F0-47AC-BF8A-01D4288A82E6}"/>
                    </a:ext>
                  </a:extLst>
                </p:cNvPr>
                <p:cNvPicPr>
                  <a:picLocks noChangeAspect="1"/>
                </p:cNvPicPr>
                <p:nvPr/>
              </p:nvPicPr>
              <p:blipFill>
                <a:blip r:embed="rId6"/>
                <a:srcRect r="3084"/>
                <a:stretch>
                  <a:fillRect/>
                </a:stretch>
              </p:blipFill>
              <p:spPr>
                <a:xfrm>
                  <a:off x="7490882" y="1824819"/>
                  <a:ext cx="2575892" cy="1066949"/>
                </a:xfrm>
                <a:prstGeom prst="rect">
                  <a:avLst/>
                </a:prstGeom>
              </p:spPr>
            </p:pic>
            <p:pic>
              <p:nvPicPr>
                <p:cNvPr id="44" name="Picture 43">
                  <a:extLst>
                    <a:ext uri="{FF2B5EF4-FFF2-40B4-BE49-F238E27FC236}">
                      <a16:creationId xmlns:a16="http://schemas.microsoft.com/office/drawing/2014/main" id="{C11BA7EB-6D27-4EDE-9CA8-13048263FF85}"/>
                    </a:ext>
                  </a:extLst>
                </p:cNvPr>
                <p:cNvPicPr>
                  <a:picLocks noChangeAspect="1"/>
                </p:cNvPicPr>
                <p:nvPr/>
              </p:nvPicPr>
              <p:blipFill>
                <a:blip r:embed="rId7"/>
                <a:stretch>
                  <a:fillRect/>
                </a:stretch>
              </p:blipFill>
              <p:spPr>
                <a:xfrm>
                  <a:off x="7485139" y="2844897"/>
                  <a:ext cx="2581635" cy="2972215"/>
                </a:xfrm>
                <a:prstGeom prst="rect">
                  <a:avLst/>
                </a:prstGeom>
              </p:spPr>
            </p:pic>
          </p:grpSp>
          <p:pic>
            <p:nvPicPr>
              <p:cNvPr id="42" name="Picture 41">
                <a:extLst>
                  <a:ext uri="{FF2B5EF4-FFF2-40B4-BE49-F238E27FC236}">
                    <a16:creationId xmlns:a16="http://schemas.microsoft.com/office/drawing/2014/main" id="{F95F5802-DC4F-4738-88DF-DE6F7DB08D6B}"/>
                  </a:ext>
                </a:extLst>
              </p:cNvPr>
              <p:cNvPicPr>
                <a:picLocks noChangeAspect="1"/>
              </p:cNvPicPr>
              <p:nvPr/>
            </p:nvPicPr>
            <p:blipFill>
              <a:blip r:embed="rId8"/>
              <a:srcRect l="5932"/>
              <a:stretch>
                <a:fillRect/>
              </a:stretch>
            </p:blipFill>
            <p:spPr>
              <a:xfrm>
                <a:off x="9088687" y="1890943"/>
                <a:ext cx="2973366" cy="2269072"/>
              </a:xfrm>
              <a:prstGeom prst="rect">
                <a:avLst/>
              </a:prstGeom>
            </p:spPr>
          </p:pic>
        </p:grpSp>
        <p:sp>
          <p:nvSpPr>
            <p:cNvPr id="39" name="Rectangle: Rounded Corners 38">
              <a:extLst>
                <a:ext uri="{FF2B5EF4-FFF2-40B4-BE49-F238E27FC236}">
                  <a16:creationId xmlns:a16="http://schemas.microsoft.com/office/drawing/2014/main" id="{F4E68F35-B896-4738-A4AB-E5163B33A0C1}"/>
                </a:ext>
              </a:extLst>
            </p:cNvPr>
            <p:cNvSpPr/>
            <p:nvPr/>
          </p:nvSpPr>
          <p:spPr>
            <a:xfrm>
              <a:off x="5930762" y="1823886"/>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spTree>
    <p:extLst>
      <p:ext uri="{BB962C8B-B14F-4D97-AF65-F5344CB8AC3E}">
        <p14:creationId xmlns:p14="http://schemas.microsoft.com/office/powerpoint/2010/main" val="328866583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66439" y="1398185"/>
            <a:ext cx="4191533" cy="4785638"/>
          </a:xfrm>
          <a:prstGeom prst="rect">
            <a:avLst/>
          </a:prstGeom>
        </p:spPr>
        <p:txBody>
          <a:bodyPr/>
          <a:lstStyle/>
          <a:p>
            <a:r>
              <a:rPr lang="en-GB" altLang="en-GB" sz="2000">
                <a:latin typeface="Abadi" panose="020B0604020104020204" pitchFamily="34" charset="0"/>
              </a:rPr>
              <a:t>Using the SpaceX API to retrieve data about launches, including information about the rocket used, payload delivered, launch specifications, landing specifications, and landing outcome.</a:t>
            </a:r>
          </a:p>
          <a:p>
            <a:r>
              <a:rPr lang="en-US" sz="2000">
                <a:solidFill>
                  <a:schemeClr val="accent3">
                    <a:lumMod val="25000"/>
                  </a:schemeClr>
                </a:solidFill>
                <a:latin typeface="Abadi" panose="020B0604020104020204" pitchFamily="34" charset="0"/>
              </a:rPr>
              <a:t>GitHub URL </a:t>
            </a:r>
          </a:p>
          <a:p>
            <a:r>
              <a:rPr lang="en-US" sz="2000">
                <a:solidFill>
                  <a:schemeClr val="accent3">
                    <a:lumMod val="25000"/>
                  </a:schemeClr>
                </a:solidFill>
                <a:latin typeface="Abadi" panose="020B0604020104020204" pitchFamily="34" charset="0"/>
              </a:rPr>
              <a:t>https://github.com/zizzi8992/Applied-Data-Science-Capstone/tree/main/Final%20Assignment</a:t>
            </a:r>
          </a:p>
          <a:p>
            <a:pPr marL="0" indent="0">
              <a:buNone/>
            </a:pPr>
            <a:endParaRPr lang="en-US" sz="20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22" name="Rectangle: Rounded Corners 21">
            <a:extLst>
              <a:ext uri="{FF2B5EF4-FFF2-40B4-BE49-F238E27FC236}">
                <a16:creationId xmlns:a16="http://schemas.microsoft.com/office/drawing/2014/main" id="{D5146A7C-F3B1-4D0F-B6A2-6B5E559E62C2}"/>
              </a:ext>
            </a:extLst>
          </p:cNvPr>
          <p:cNvSpPr/>
          <p:nvPr/>
        </p:nvSpPr>
        <p:spPr>
          <a:xfrm>
            <a:off x="1052529" y="1502669"/>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itchFamily="34"/>
              <a:buChar char="•"/>
            </a:pPr>
            <a:r>
              <a:rPr lang="en-GB" altLang="en-GB" sz="1200" noProof="1">
                <a:solidFill>
                  <a:schemeClr val="tx1"/>
                </a:solidFill>
                <a:latin typeface="Georgia"/>
              </a:rPr>
              <a:t>Create a Pandas DataFrame from the constructed dictionary dataset</a:t>
            </a:r>
          </a:p>
        </p:txBody>
      </p:sp>
      <p:grpSp>
        <p:nvGrpSpPr>
          <p:cNvPr id="23" name="Group 22">
            <a:extLst>
              <a:ext uri="{FF2B5EF4-FFF2-40B4-BE49-F238E27FC236}">
                <a16:creationId xmlns:a16="http://schemas.microsoft.com/office/drawing/2014/main" id="{8DED3469-C3C9-44FE-B703-C9EAB642EB6A}"/>
              </a:ext>
            </a:extLst>
          </p:cNvPr>
          <p:cNvGrpSpPr/>
          <p:nvPr/>
        </p:nvGrpSpPr>
        <p:grpSpPr>
          <a:xfrm>
            <a:off x="1071776" y="2015237"/>
            <a:ext cx="3087955" cy="836451"/>
            <a:chOff x="7809085" y="4439075"/>
            <a:chExt cx="2457265" cy="504475"/>
          </a:xfrm>
        </p:grpSpPr>
        <p:pic>
          <p:nvPicPr>
            <p:cNvPr id="24" name="Picture 23">
              <a:extLst>
                <a:ext uri="{FF2B5EF4-FFF2-40B4-BE49-F238E27FC236}">
                  <a16:creationId xmlns:a16="http://schemas.microsoft.com/office/drawing/2014/main" id="{00F5FA4C-2DBB-4679-93A5-9FED8C9777FC}"/>
                </a:ext>
              </a:extLst>
            </p:cNvPr>
            <p:cNvPicPr>
              <a:picLocks noChangeAspect="1"/>
            </p:cNvPicPr>
            <p:nvPr/>
          </p:nvPicPr>
          <p:blipFill>
            <a:blip r:embed="rId3"/>
            <a:stretch>
              <a:fillRect/>
            </a:stretch>
          </p:blipFill>
          <p:spPr>
            <a:xfrm>
              <a:off x="7857340" y="4456383"/>
              <a:ext cx="2360755" cy="469859"/>
            </a:xfrm>
            <a:prstGeom prst="rect">
              <a:avLst/>
            </a:prstGeom>
          </p:spPr>
        </p:pic>
        <p:sp>
          <p:nvSpPr>
            <p:cNvPr id="25" name="Rectangle: Rounded Corners 24">
              <a:extLst>
                <a:ext uri="{FF2B5EF4-FFF2-40B4-BE49-F238E27FC236}">
                  <a16:creationId xmlns:a16="http://schemas.microsoft.com/office/drawing/2014/main" id="{1CC3E60D-8B79-4078-9192-FCC7844E7ABC}"/>
                </a:ext>
              </a:extLst>
            </p:cNvPr>
            <p:cNvSpPr/>
            <p:nvPr/>
          </p:nvSpPr>
          <p:spPr>
            <a:xfrm>
              <a:off x="7809085" y="4439075"/>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sp>
        <p:nvSpPr>
          <p:cNvPr id="26" name="Rectangle: Rounded Corners 25">
            <a:extLst>
              <a:ext uri="{FF2B5EF4-FFF2-40B4-BE49-F238E27FC236}">
                <a16:creationId xmlns:a16="http://schemas.microsoft.com/office/drawing/2014/main" id="{5EBA2C66-724D-46C9-B69B-5088ED53BBAC}"/>
              </a:ext>
            </a:extLst>
          </p:cNvPr>
          <p:cNvSpPr/>
          <p:nvPr/>
        </p:nvSpPr>
        <p:spPr>
          <a:xfrm>
            <a:off x="1045197" y="3009050"/>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itchFamily="34"/>
              <a:buChar char="•"/>
            </a:pPr>
            <a:r>
              <a:rPr lang="en-GB" altLang="en-GB" sz="1200" noProof="1">
                <a:solidFill>
                  <a:schemeClr val="tx1"/>
                </a:solidFill>
                <a:latin typeface="Georgia"/>
              </a:rPr>
              <a:t>Filter the DataFrame to only include Falcon 9 launches</a:t>
            </a:r>
          </a:p>
          <a:p>
            <a:pPr marL="285750" indent="-285750">
              <a:buFont typeface="Arial" pitchFamily="34"/>
              <a:buChar char="•"/>
            </a:pPr>
            <a:r>
              <a:rPr lang="en-GB" altLang="en-GB" sz="1200" noProof="1">
                <a:solidFill>
                  <a:schemeClr val="tx1"/>
                </a:solidFill>
                <a:latin typeface="Georgia"/>
              </a:rPr>
              <a:t>Reset the FlightNumber column</a:t>
            </a:r>
          </a:p>
          <a:p>
            <a:pPr marL="285750" indent="-285750">
              <a:buFont typeface="Arial" pitchFamily="34"/>
              <a:buChar char="•"/>
            </a:pPr>
            <a:r>
              <a:rPr lang="en-GB" altLang="en-GB" sz="1200" noProof="1">
                <a:solidFill>
                  <a:schemeClr val="tx1"/>
                </a:solidFill>
                <a:latin typeface="Georgia"/>
              </a:rPr>
              <a:t>Replace missing values of PayloadMass with the mean PayloadMass value</a:t>
            </a:r>
          </a:p>
        </p:txBody>
      </p:sp>
      <p:grpSp>
        <p:nvGrpSpPr>
          <p:cNvPr id="27" name="Group 26">
            <a:extLst>
              <a:ext uri="{FF2B5EF4-FFF2-40B4-BE49-F238E27FC236}">
                <a16:creationId xmlns:a16="http://schemas.microsoft.com/office/drawing/2014/main" id="{F80D3479-3A50-42B3-BACB-72EB0DAC8862}"/>
              </a:ext>
            </a:extLst>
          </p:cNvPr>
          <p:cNvGrpSpPr/>
          <p:nvPr/>
        </p:nvGrpSpPr>
        <p:grpSpPr>
          <a:xfrm>
            <a:off x="1052529" y="4135338"/>
            <a:ext cx="6213910" cy="2048485"/>
            <a:chOff x="6320165" y="5155553"/>
            <a:chExt cx="5435105" cy="1275400"/>
          </a:xfrm>
        </p:grpSpPr>
        <p:grpSp>
          <p:nvGrpSpPr>
            <p:cNvPr id="28" name="Group 27">
              <a:extLst>
                <a:ext uri="{FF2B5EF4-FFF2-40B4-BE49-F238E27FC236}">
                  <a16:creationId xmlns:a16="http://schemas.microsoft.com/office/drawing/2014/main" id="{F95151BC-A5A7-4A54-BAFB-5B83EACE4C0B}"/>
                </a:ext>
              </a:extLst>
            </p:cNvPr>
            <p:cNvGrpSpPr/>
            <p:nvPr/>
          </p:nvGrpSpPr>
          <p:grpSpPr>
            <a:xfrm>
              <a:off x="6399062" y="5227103"/>
              <a:ext cx="5277310" cy="1132300"/>
              <a:chOff x="6399062" y="5227103"/>
              <a:chExt cx="5277310" cy="1132300"/>
            </a:xfrm>
          </p:grpSpPr>
          <p:pic>
            <p:nvPicPr>
              <p:cNvPr id="45" name="Picture 44">
                <a:extLst>
                  <a:ext uri="{FF2B5EF4-FFF2-40B4-BE49-F238E27FC236}">
                    <a16:creationId xmlns:a16="http://schemas.microsoft.com/office/drawing/2014/main" id="{B684FC41-4CC9-466D-B0DA-3252BA7C131C}"/>
                  </a:ext>
                </a:extLst>
              </p:cNvPr>
              <p:cNvPicPr>
                <a:picLocks noChangeAspect="1"/>
              </p:cNvPicPr>
              <p:nvPr/>
            </p:nvPicPr>
            <p:blipFill>
              <a:blip r:embed="rId4"/>
              <a:stretch>
                <a:fillRect/>
              </a:stretch>
            </p:blipFill>
            <p:spPr>
              <a:xfrm>
                <a:off x="7585170" y="5227103"/>
                <a:ext cx="2905095" cy="320878"/>
              </a:xfrm>
              <a:prstGeom prst="rect">
                <a:avLst/>
              </a:prstGeom>
            </p:spPr>
          </p:pic>
          <p:pic>
            <p:nvPicPr>
              <p:cNvPr id="46" name="Picture 45">
                <a:extLst>
                  <a:ext uri="{FF2B5EF4-FFF2-40B4-BE49-F238E27FC236}">
                    <a16:creationId xmlns:a16="http://schemas.microsoft.com/office/drawing/2014/main" id="{16B10A0F-64E8-4FB8-B20B-C18F6D65A97F}"/>
                  </a:ext>
                </a:extLst>
              </p:cNvPr>
              <p:cNvPicPr>
                <a:picLocks noChangeAspect="1"/>
              </p:cNvPicPr>
              <p:nvPr/>
            </p:nvPicPr>
            <p:blipFill>
              <a:blip r:embed="rId5"/>
              <a:stretch>
                <a:fillRect/>
              </a:stretch>
            </p:blipFill>
            <p:spPr>
              <a:xfrm>
                <a:off x="6972060" y="5601298"/>
                <a:ext cx="4131314" cy="229199"/>
              </a:xfrm>
              <a:prstGeom prst="rect">
                <a:avLst/>
              </a:prstGeom>
            </p:spPr>
          </p:pic>
          <p:pic>
            <p:nvPicPr>
              <p:cNvPr id="47" name="Picture 46">
                <a:extLst>
                  <a:ext uri="{FF2B5EF4-FFF2-40B4-BE49-F238E27FC236}">
                    <a16:creationId xmlns:a16="http://schemas.microsoft.com/office/drawing/2014/main" id="{0B595A5F-640C-46B1-8EDC-80C193A41EC5}"/>
                  </a:ext>
                </a:extLst>
              </p:cNvPr>
              <p:cNvPicPr>
                <a:picLocks noChangeAspect="1"/>
              </p:cNvPicPr>
              <p:nvPr/>
            </p:nvPicPr>
            <p:blipFill>
              <a:blip r:embed="rId6"/>
              <a:stretch>
                <a:fillRect/>
              </a:stretch>
            </p:blipFill>
            <p:spPr>
              <a:xfrm>
                <a:off x="6399062" y="5883815"/>
                <a:ext cx="5277310" cy="475588"/>
              </a:xfrm>
              <a:prstGeom prst="rect">
                <a:avLst/>
              </a:prstGeom>
            </p:spPr>
          </p:pic>
        </p:grpSp>
        <p:sp>
          <p:nvSpPr>
            <p:cNvPr id="30" name="Rectangle: Rounded Corners 29">
              <a:extLst>
                <a:ext uri="{FF2B5EF4-FFF2-40B4-BE49-F238E27FC236}">
                  <a16:creationId xmlns:a16="http://schemas.microsoft.com/office/drawing/2014/main" id="{535F7D26-EB68-489B-A1EA-FF74B245D239}"/>
                </a:ext>
              </a:extLst>
            </p:cNvPr>
            <p:cNvSpPr/>
            <p:nvPr/>
          </p:nvSpPr>
          <p:spPr>
            <a:xfrm>
              <a:off x="6320165"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spTree>
    <p:extLst>
      <p:ext uri="{BB962C8B-B14F-4D97-AF65-F5344CB8AC3E}">
        <p14:creationId xmlns:p14="http://schemas.microsoft.com/office/powerpoint/2010/main" val="269063659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3"/>
  <p:tag name="AS_OS" val="Unix 5.15.0.1039"/>
  <p:tag name="AS_RELEASE_DATE" val="2021.05.14"/>
  <p:tag name="AS_TITLE" val="Aspose.Slides for .NET Standard 2.0"/>
  <p:tag name="AS_VERSION" val="21.5"/>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162</TotalTime>
  <Words>3830</Words>
  <Application>Microsoft Office PowerPoint</Application>
  <PresentationFormat>Widescreen</PresentationFormat>
  <Paragraphs>500</Paragraphs>
  <Slides>52</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Abadi</vt:lpstr>
      <vt:lpstr>Arial</vt:lpstr>
      <vt:lpstr>Calibri</vt:lpstr>
      <vt:lpstr>Calibri Light</vt:lpstr>
      <vt:lpstr>Georgia</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aulia.kurniya@gmail.com</cp:lastModifiedBy>
  <cp:revision>254</cp:revision>
  <dcterms:created xsi:type="dcterms:W3CDTF">2021-04-29T18:58:34Z</dcterms:created>
  <dcterms:modified xsi:type="dcterms:W3CDTF">2023-09-09T02:11:33Z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